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0" r:id="rId5"/>
    <p:sldId id="334" r:id="rId6"/>
    <p:sldId id="310" r:id="rId7"/>
    <p:sldId id="329" r:id="rId8"/>
    <p:sldId id="311" r:id="rId9"/>
    <p:sldId id="328" r:id="rId10"/>
    <p:sldId id="326" r:id="rId11"/>
    <p:sldId id="327" r:id="rId12"/>
    <p:sldId id="332" r:id="rId13"/>
    <p:sldId id="335" r:id="rId14"/>
    <p:sldId id="336" r:id="rId15"/>
    <p:sldId id="333" r:id="rId16"/>
    <p:sldId id="330" r:id="rId17"/>
    <p:sldId id="331" r:id="rId18"/>
    <p:sldId id="290" r:id="rId19"/>
    <p:sldId id="286" r:id="rId20"/>
    <p:sldId id="28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1A3F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80" d="100"/>
          <a:sy n="80" d="100"/>
        </p:scale>
        <p:origin x="7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DB4BD-F3FA-4AC1-BD13-6E53B475C3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0ED839-3601-419E-836A-22FDCA94E7C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以上为本项目所涉及的一些技术路线</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自适应蒙特卡洛算法可以在机器人知道地图信息的情况下，利用传感器信息确定自己的位置。仅仅通过小车起始点以及自身状态（如角速度，线速度等）判断位置的方法会产生较大误差。因此需要通过对比自身位置以及地图信息的方式进一步准确判断自己的位置。</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完备性：是指如果在起始点和目标点间有路径解存在，那么一定可以得到解，如果得不到解那么一定说明没有解存在</a:t>
            </a:r>
            <a:r>
              <a:rPr lang="en-US" altLang="zh-CN" dirty="0"/>
              <a:t>;</a:t>
            </a:r>
            <a:endParaRPr lang="en-US" altLang="zh-CN" dirty="0"/>
          </a:p>
          <a:p>
            <a:r>
              <a:rPr lang="zh-CN" altLang="en-US" dirty="0"/>
              <a:t>概率完备性</a:t>
            </a:r>
            <a:r>
              <a:rPr lang="en-US" altLang="zh-CN" dirty="0"/>
              <a:t>:  </a:t>
            </a:r>
            <a:r>
              <a:rPr lang="zh-CN" altLang="en-US" dirty="0"/>
              <a:t>是指如果在起始点和目标点间有路径解存在，只要规划或搜索的时间足够长，就一定能确保找到一条路径解</a:t>
            </a:r>
            <a:r>
              <a:rPr lang="en-US" altLang="zh-CN" dirty="0"/>
              <a:t>;</a:t>
            </a:r>
            <a:endParaRPr lang="en-US" altLang="zh-CN" dirty="0"/>
          </a:p>
          <a:p>
            <a:r>
              <a:rPr lang="zh-CN" altLang="en-US" dirty="0"/>
              <a:t>最优性：是指规划得到的路径在某个评价指标上是最优的（评价指标一般为路径的长度</a:t>
            </a:r>
            <a:r>
              <a:rPr lang="en-US" altLang="zh-CN" dirty="0"/>
              <a:t>);</a:t>
            </a:r>
            <a:endParaRPr lang="en-US" altLang="zh-CN" dirty="0"/>
          </a:p>
          <a:p>
            <a:r>
              <a:rPr lang="zh-CN" altLang="en-US" dirty="0"/>
              <a:t>渐进最优性</a:t>
            </a:r>
            <a:r>
              <a:rPr lang="en-US" altLang="zh-CN" dirty="0"/>
              <a:t>:  </a:t>
            </a:r>
            <a:r>
              <a:rPr lang="zh-CN" altLang="en-US" dirty="0"/>
              <a:t>是指经过有限次规划迭代后得到的路径是接近最优的次优路径，且每次迭代后都与最优路径更加接近，是一个逐渐收敛的过程</a:t>
            </a:r>
            <a:r>
              <a:rPr lang="en-US" altLang="zh-CN" dirty="0"/>
              <a:t>;</a:t>
            </a:r>
            <a:endParaRPr lang="en-US" altLang="zh-CN"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标定含红绿灯、交警手势、信号牌的图片作为数据集</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使用yolo等深度学习方法生成模型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在小车行进路线的指定位置中放置图片，让小车到达指定位置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小车识别图片，做出相应指令</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利用科大讯飞语音接口引擎，在机器人搭载的环形阵列的支持下，实现语音交互人机操作功能，达到了多模态交互的目的。</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这是项目的进度安排，我们将整体项目时间划分为</a:t>
            </a:r>
            <a:r>
              <a:rPr lang="en-US" altLang="zh-CN"/>
              <a:t>5</a:t>
            </a:r>
            <a:r>
              <a:rPr lang="zh-CN" altLang="en-US"/>
              <a:t>个重要的时间节点，图中列出了我们到达时间节点时所需要完成的工作</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最后是本小组的项目分工，每个人负责一种目标检测算法的实现以及小车不同部分的技术研究</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以上就是本小组的汇报，谢谢老师</a:t>
            </a:r>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a:t>近年来自动驾驶技术收到了人们广泛的关注，而对于智能小车的控制与算法研究也正是人们对自动驾驶技术的探索。本项目以</a:t>
            </a:r>
            <a:r>
              <a:rPr lang="en-US" altLang="zh-CN"/>
              <a:t>ROS</a:t>
            </a:r>
            <a:r>
              <a:rPr lang="zh-CN" altLang="en-US"/>
              <a:t>作为开发平台，将智能小车系统与最新的视觉技术结合，</a:t>
            </a:r>
            <a:r>
              <a:rPr lang="en-US" altLang="zh-CN" dirty="0">
                <a:latin typeface="微软雅黑" panose="020B0503020204020204" pitchFamily="34" charset="-122"/>
                <a:ea typeface="微软雅黑" panose="020B0503020204020204" pitchFamily="34" charset="-122"/>
                <a:sym typeface="+mn-ea"/>
              </a:rPr>
              <a:t>研究自主导航中环境信息感知、自主规划与决策、运动控制等关键问题</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sym typeface="+mn-ea"/>
            </a:endParaRPr>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a:latin typeface="微软雅黑" panose="020B0503020204020204" pitchFamily="34" charset="-122"/>
                <a:ea typeface="微软雅黑" panose="020B0503020204020204" pitchFamily="34" charset="-122"/>
              </a:rPr>
              <a:t>为此，我们先进行了相关产品及技术的背景调研。对扫地机器人和配送机器人的调研给我们提供了一些技术方法：可以利用SLAM实现定位建图，采用A*算法实现全局路径规划，采用DWA算法实现局部路径规划。</a:t>
            </a:r>
            <a:endParaRPr>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对于路径规划，我们同样也做了算法调研。采用</a:t>
            </a:r>
            <a:r>
              <a:rPr lang="en-US" altLang="zh-CN"/>
              <a:t>A*</a:t>
            </a:r>
            <a:r>
              <a:rPr lang="zh-CN" altLang="en-US"/>
              <a:t>算法做路径规划能达到最优情况，</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这是目标检测算法的发展，左边是基于手工提取特征的传统目标检测算法，局限性为识别准确率不高，计算量大，速度慢。右侧为当前较为流行的深度学习目标检测算法，主要分为两大类</a:t>
            </a:r>
            <a:r>
              <a:rPr lang="en-US" altLang="zh-CN"/>
              <a:t>——one stage</a:t>
            </a:r>
            <a:r>
              <a:rPr lang="zh-CN" altLang="en-US"/>
              <a:t>和</a:t>
            </a:r>
            <a:r>
              <a:rPr lang="en-US" altLang="zh-CN"/>
              <a:t>two stage</a:t>
            </a:r>
            <a:r>
              <a:rPr lang="zh-CN" altLang="en-US"/>
              <a:t>。不用产生候选框，直接将目标边框定位的问题转化为回归问题处理，速度较快</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我们分别调研了这两个类别的算法，并选取几个最有代表性的算法作为本项目需要实现的算法，图中粗体为我们选择实现的算法。</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本项目采用的智能小车为讯飞</a:t>
            </a:r>
            <a:r>
              <a:rPr lang="en-US" altLang="zh-CN"/>
              <a:t>UCAR-mini</a:t>
            </a:r>
            <a:r>
              <a:rPr lang="zh-CN" altLang="en-US"/>
              <a:t>，上面搭载摄像头、麦克风、激光雷达等模块，可以支持</a:t>
            </a:r>
            <a:r>
              <a:rPr lang="zh-CN" altLang="en-US"/>
              <a:t>实现小车的视觉、语音交互、定位导航等功能</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我们期望小车能够实现的主要功能点为以下五个，分别是运动控制、路径规划、目标检测、自主躲避障碍和语音交互。然后我们增加了一个行人跟随的拓展功能，这一部分的实现视完成时间而定。</a:t>
            </a:r>
            <a:r>
              <a:rPr lang="zh-CN" altLang="en-US" u="heavy"/>
              <a:t> </a:t>
            </a:r>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对于目标检测部分，我们将视觉信息分为以下三部分：交通信号灯、交警手势和交通信号牌，小车根据具体的视觉信息做出表中的对应动作，包括语音播报和具体行动。</a:t>
            </a:r>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A5124E6-AE51-4671-856A-99924B2009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04F558-97E3-486C-A6EE-2D3F5EEF069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A5124E6-AE51-4671-856A-99924B2009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04F558-97E3-486C-A6EE-2D3F5EEF069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A5124E6-AE51-4671-856A-99924B2009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04F558-97E3-486C-A6EE-2D3F5EEF069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Sp="0">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transition spd="slow">
    <p:cover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A5124E6-AE51-4671-856A-99924B2009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04F558-97E3-486C-A6EE-2D3F5EEF069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A5124E6-AE51-4671-856A-99924B2009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04F558-97E3-486C-A6EE-2D3F5EEF069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A5124E6-AE51-4671-856A-99924B20093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04F558-97E3-486C-A6EE-2D3F5EEF069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A5124E6-AE51-4671-856A-99924B20093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04F558-97E3-486C-A6EE-2D3F5EEF069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A5124E6-AE51-4671-856A-99924B20093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04F558-97E3-486C-A6EE-2D3F5EEF069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5124E6-AE51-4671-856A-99924B20093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04F558-97E3-486C-A6EE-2D3F5EEF069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A5124E6-AE51-4671-856A-99924B20093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04F558-97E3-486C-A6EE-2D3F5EEF069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A5124E6-AE51-4671-856A-99924B20093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04F558-97E3-486C-A6EE-2D3F5EEF069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5124E6-AE51-4671-856A-99924B20093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04F558-97E3-486C-A6EE-2D3F5EEF069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tags" Target="../tags/tag10.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10.jpe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3429002"/>
            <a:ext cx="12192000" cy="243764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rtlCol="0" anchor="ctr"/>
          <a:lstStyle/>
          <a:p>
            <a:pPr algn="ctr"/>
            <a:endParaRPr lang="zh-CN" altLang="en-US" sz="2400"/>
          </a:p>
        </p:txBody>
      </p:sp>
      <p:pic>
        <p:nvPicPr>
          <p:cNvPr id="103"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4470683" y="380348"/>
            <a:ext cx="2622992" cy="26226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1738" y="280373"/>
            <a:ext cx="2974047" cy="2973644"/>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3132152" y="4413122"/>
            <a:ext cx="5855633" cy="575887"/>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rtlCol="0" anchor="ctr"/>
          <a:lstStyle/>
          <a:p>
            <a:pPr algn="ctr"/>
            <a:endParaRPr lang="zh-CN" altLang="en-US" sz="2400"/>
          </a:p>
        </p:txBody>
      </p:sp>
      <p:sp>
        <p:nvSpPr>
          <p:cNvPr id="24" name="TextBox 23"/>
          <p:cNvSpPr txBox="1"/>
          <p:nvPr/>
        </p:nvSpPr>
        <p:spPr>
          <a:xfrm>
            <a:off x="5511469" y="4376722"/>
            <a:ext cx="1664970" cy="612775"/>
          </a:xfrm>
          <a:prstGeom prst="rect">
            <a:avLst/>
          </a:prstGeom>
          <a:noFill/>
        </p:spPr>
        <p:txBody>
          <a:bodyPr wrap="none" lIns="121884" tIns="60941" rIns="121884" bIns="60941" rtlCol="0">
            <a:spAutoFit/>
          </a:bodyPr>
          <a:lstStyle/>
          <a:p>
            <a:pPr algn="r"/>
            <a:r>
              <a:rPr lang="zh-CN" altLang="en-US" sz="3200" dirty="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第</a:t>
            </a:r>
            <a:r>
              <a:rPr lang="en-US" altLang="zh-CN" sz="3200" dirty="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8</a:t>
            </a:r>
            <a:r>
              <a:rPr lang="zh-CN" altLang="en-US" sz="3200" dirty="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小组</a:t>
            </a:r>
            <a:endParaRPr lang="zh-CN" altLang="en-US" sz="3200" dirty="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endParaRPr>
          </a:p>
        </p:txBody>
      </p:sp>
      <p:grpSp>
        <p:nvGrpSpPr>
          <p:cNvPr id="25" name="Group 91"/>
          <p:cNvGrpSpPr/>
          <p:nvPr/>
        </p:nvGrpSpPr>
        <p:grpSpPr bwMode="auto">
          <a:xfrm>
            <a:off x="3146439" y="4433815"/>
            <a:ext cx="520736" cy="791219"/>
            <a:chOff x="936" y="1480"/>
            <a:chExt cx="1589" cy="2415"/>
          </a:xfrm>
        </p:grpSpPr>
        <p:grpSp>
          <p:nvGrpSpPr>
            <p:cNvPr id="26" name="组合 33"/>
            <p:cNvGrpSpPr/>
            <p:nvPr/>
          </p:nvGrpSpPr>
          <p:grpSpPr bwMode="auto">
            <a:xfrm>
              <a:off x="985" y="1582"/>
              <a:ext cx="1441" cy="2313"/>
              <a:chOff x="1754168" y="3653262"/>
              <a:chExt cx="1857599" cy="2987139"/>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0087CF"/>
                  </a:solidFill>
                  <a:latin typeface="+mj-lt"/>
                  <a:ea typeface="方正超粗黑简体" panose="03000509000000000000" pitchFamily="65" charset="-122"/>
                </a:endParaRPr>
              </a:p>
            </p:txBody>
          </p:sp>
          <p:sp>
            <p:nvSpPr>
              <p:cNvPr id="34" name="矩形 33"/>
              <p:cNvSpPr/>
              <p:nvPr/>
            </p:nvSpPr>
            <p:spPr>
              <a:xfrm>
                <a:off x="2318103" y="4093188"/>
                <a:ext cx="726661" cy="2547213"/>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3600" b="1">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grpSp>
      </p:grpSp>
      <p:pic>
        <p:nvPicPr>
          <p:cNvPr id="35" name="Picture 6" descr="D:\360data\重要数据\桌面\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848" y="4605610"/>
            <a:ext cx="1967059" cy="47143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32707" y="3481609"/>
            <a:ext cx="8268048" cy="859155"/>
          </a:xfrm>
          <a:prstGeom prst="rect">
            <a:avLst/>
          </a:prstGeom>
          <a:noFill/>
        </p:spPr>
        <p:txBody>
          <a:bodyPr wrap="square" lIns="121884" tIns="60941" rIns="121884" bIns="60941" rtlCol="0">
            <a:spAutoFit/>
          </a:bodyPr>
          <a:lstStyle/>
          <a:p>
            <a:pPr algn="ctr"/>
            <a:r>
              <a:rPr sz="4800" b="1" dirty="0">
                <a:solidFill>
                  <a:schemeClr val="bg1"/>
                </a:solidFill>
                <a:latin typeface="微软雅黑" panose="020B0503020204020204" pitchFamily="34" charset="-122"/>
                <a:ea typeface="微软雅黑" panose="020B0503020204020204" pitchFamily="34" charset="-122"/>
              </a:rPr>
              <a:t>基于ROS的图像识别小车</a:t>
            </a:r>
            <a:endParaRPr sz="4800" b="1"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921635" y="5201285"/>
            <a:ext cx="7228205" cy="665480"/>
          </a:xfrm>
          <a:prstGeom prst="rect">
            <a:avLst/>
          </a:prstGeom>
          <a:noFill/>
        </p:spPr>
        <p:txBody>
          <a:bodyPr wrap="square" rtlCol="0">
            <a:spAutoFit/>
          </a:bodyPr>
          <a:lstStyle/>
          <a:p>
            <a:pPr algn="ctr"/>
            <a:r>
              <a:rPr lang="zh-CN" altLang="en-US" sz="1865" dirty="0">
                <a:solidFill>
                  <a:schemeClr val="bg1"/>
                </a:solidFill>
                <a:latin typeface="微软雅黑" panose="020B0503020204020204" pitchFamily="34" charset="-122"/>
                <a:ea typeface="微软雅黑" panose="020B0503020204020204" pitchFamily="34" charset="-122"/>
              </a:rPr>
              <a:t> </a:t>
            </a:r>
            <a:r>
              <a:rPr lang="en-US" sz="1860" dirty="0">
                <a:solidFill>
                  <a:schemeClr val="bg1"/>
                </a:solidFill>
                <a:latin typeface="微软雅黑" panose="020B0503020204020204" pitchFamily="34" charset="-122"/>
                <a:ea typeface="微软雅黑" panose="020B0503020204020204" pitchFamily="34" charset="-122"/>
                <a:sym typeface="+mn-ea"/>
              </a:rPr>
              <a:t>1951095 </a:t>
            </a:r>
            <a:r>
              <a:rPr lang="zh-CN" altLang="en-US" sz="1860" dirty="0">
                <a:solidFill>
                  <a:schemeClr val="bg1"/>
                </a:solidFill>
                <a:latin typeface="微软雅黑" panose="020B0503020204020204" pitchFamily="34" charset="-122"/>
                <a:ea typeface="微软雅黑" panose="020B0503020204020204" pitchFamily="34" charset="-122"/>
                <a:sym typeface="+mn-ea"/>
              </a:rPr>
              <a:t>梁伊雯    1850061 阮辰伟      1951328 曹峰原</a:t>
            </a:r>
            <a:endParaRPr lang="zh-CN" altLang="en-US" sz="1860" dirty="0">
              <a:solidFill>
                <a:schemeClr val="bg1"/>
              </a:solidFill>
              <a:latin typeface="微软雅黑" panose="020B0503020204020204" pitchFamily="34" charset="-122"/>
              <a:ea typeface="微软雅黑" panose="020B0503020204020204" pitchFamily="34" charset="-122"/>
            </a:endParaRPr>
          </a:p>
          <a:p>
            <a:pPr algn="ctr"/>
            <a:r>
              <a:rPr lang="zh-CN" altLang="en-US" sz="1865" dirty="0">
                <a:solidFill>
                  <a:schemeClr val="bg1"/>
                </a:solidFill>
                <a:latin typeface="微软雅黑" panose="020B0503020204020204" pitchFamily="34" charset="-122"/>
                <a:ea typeface="微软雅黑" panose="020B0503020204020204" pitchFamily="34" charset="-122"/>
              </a:rPr>
              <a:t>   </a:t>
            </a:r>
            <a:endParaRPr lang="zh-CN" altLang="en-US" sz="1865" dirty="0">
              <a:solidFill>
                <a:schemeClr val="bg1"/>
              </a:solidFill>
              <a:latin typeface="微软雅黑" panose="020B0503020204020204" pitchFamily="34" charset="-122"/>
              <a:ea typeface="微软雅黑" panose="020B0503020204020204" pitchFamily="34" charset="-122"/>
            </a:endParaRPr>
          </a:p>
        </p:txBody>
      </p:sp>
      <p:pic>
        <p:nvPicPr>
          <p:cNvPr id="3" name="图片 2" descr="C:/Users/12849/AppData/Local/Temp/kaimatting/20220303194530/output_aiMatting_20220303194555.pngoutput_aiMatting_20220303194555"/>
          <p:cNvPicPr>
            <a:picLocks noChangeAspect="1"/>
          </p:cNvPicPr>
          <p:nvPr/>
        </p:nvPicPr>
        <p:blipFill>
          <a:blip r:embed="rId5"/>
          <a:stretch>
            <a:fillRect/>
          </a:stretch>
        </p:blipFill>
        <p:spPr>
          <a:xfrm>
            <a:off x="5511165" y="939165"/>
            <a:ext cx="1656715" cy="1656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42"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anim calcmode="lin" valueType="num">
                                      <p:cBhvr>
                                        <p:cTn id="13" dur="500" fill="hold"/>
                                        <p:tgtEl>
                                          <p:spTgt spid="104"/>
                                        </p:tgtEl>
                                        <p:attrNameLst>
                                          <p:attrName>ppt_x</p:attrName>
                                        </p:attrNameLst>
                                      </p:cBhvr>
                                      <p:tavLst>
                                        <p:tav tm="0">
                                          <p:val>
                                            <p:strVal val="#ppt_x"/>
                                          </p:val>
                                        </p:tav>
                                        <p:tav tm="100000">
                                          <p:val>
                                            <p:strVal val="#ppt_x"/>
                                          </p:val>
                                        </p:tav>
                                      </p:tavLst>
                                    </p:anim>
                                    <p:anim calcmode="lin" valueType="num">
                                      <p:cBhvr>
                                        <p:cTn id="14" dur="500" fill="hold"/>
                                        <p:tgtEl>
                                          <p:spTgt spid="10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2400"/>
                                        <p:tgtEl>
                                          <p:spTgt spid="4"/>
                                        </p:tgtEl>
                                        <p:attrNameLst>
                                          <p:attrName>ppt_x</p:attrName>
                                        </p:attrNameLst>
                                      </p:cBhvr>
                                      <p:tavLst>
                                        <p:tav tm="0">
                                          <p:val>
                                            <p:strVal val="#ppt_x-#ppt_w*1.125000"/>
                                          </p:val>
                                        </p:tav>
                                        <p:tav tm="100000">
                                          <p:val>
                                            <p:strVal val="#ppt_x"/>
                                          </p:val>
                                        </p:tav>
                                      </p:tavLst>
                                    </p:anim>
                                    <p:animEffect transition="in" filter="wipe(right)">
                                      <p:cBhvr>
                                        <p:cTn id="19" dur="2400"/>
                                        <p:tgtEl>
                                          <p:spTgt spid="4"/>
                                        </p:tgtEl>
                                      </p:cBhvr>
                                    </p:animEffect>
                                  </p:childTnLst>
                                </p:cTn>
                              </p:par>
                              <p:par>
                                <p:cTn id="20" presetID="2" presetClass="entr" presetSubtype="2" fill="hold" grpId="0" nodeType="withEffect">
                                  <p:stCondLst>
                                    <p:cond delay="1700"/>
                                  </p:stCondLst>
                                  <p:iterate type="lt">
                                    <p:tmPct val="23333"/>
                                  </p:iterate>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3983"/>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4483"/>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4983"/>
                            </p:stCondLst>
                            <p:childTnLst>
                              <p:par>
                                <p:cTn id="33" presetID="2" presetClass="entr" presetSubtype="4"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childTnLst>
                          </p:cTn>
                        </p:par>
                        <p:par>
                          <p:cTn id="37" fill="hold">
                            <p:stCondLst>
                              <p:cond delay="5483"/>
                            </p:stCondLst>
                            <p:childTnLst>
                              <p:par>
                                <p:cTn id="38" presetID="42" presetClass="path" presetSubtype="0" accel="50000" decel="50000" fill="hold" nodeType="afterEffect">
                                  <p:stCondLst>
                                    <p:cond delay="0"/>
                                  </p:stCondLst>
                                  <p:childTnLst>
                                    <p:animMotion origin="layout" path="M -1.38889E-6 -6.17284E-7 L 0.42031 0.00093 " pathEditMode="relative" rAng="0" ptsTypes="AA">
                                      <p:cBhvr>
                                        <p:cTn id="39" dur="2000" fill="hold"/>
                                        <p:tgtEl>
                                          <p:spTgt spid="25"/>
                                        </p:tgtEl>
                                        <p:attrNameLst>
                                          <p:attrName>ppt_x</p:attrName>
                                          <p:attrName>ppt_y</p:attrName>
                                        </p:attrNameLst>
                                      </p:cBhvr>
                                      <p:rCtr x="21007" y="31"/>
                                    </p:animMotion>
                                  </p:childTnLst>
                                </p:cTn>
                              </p:par>
                              <p:par>
                                <p:cTn id="40" presetID="42" presetClass="path" presetSubtype="0" accel="50000" decel="50000" fill="hold" nodeType="withEffect">
                                  <p:stCondLst>
                                    <p:cond delay="0"/>
                                  </p:stCondLst>
                                  <p:childTnLst>
                                    <p:animMotion origin="layout" path="M -3.05556E-6 1.23457E-6 L 0.41459 -0.00216 " pathEditMode="relative" rAng="0" ptsTypes="AA">
                                      <p:cBhvr>
                                        <p:cTn id="41" dur="2000" fill="hold"/>
                                        <p:tgtEl>
                                          <p:spTgt spid="35"/>
                                        </p:tgtEl>
                                        <p:attrNameLst>
                                          <p:attrName>ppt_x</p:attrName>
                                          <p:attrName>ppt_y</p:attrName>
                                        </p:attrNameLst>
                                      </p:cBhvr>
                                      <p:rCtr x="20729" y="-123"/>
                                    </p:animMotion>
                                  </p:childTnLst>
                                </p:cTn>
                              </p:par>
                              <p:par>
                                <p:cTn id="42" presetID="22" presetClass="entr" presetSubtype="8" fill="hold" grpId="0" nodeType="withEffect">
                                  <p:stCondLst>
                                    <p:cond delay="40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1600"/>
                                        <p:tgtEl>
                                          <p:spTgt spid="24"/>
                                        </p:tgtEl>
                                      </p:cBhvr>
                                    </p:animEffect>
                                  </p:childTnLst>
                                </p:cTn>
                              </p:par>
                            </p:childTnLst>
                          </p:cTn>
                        </p:par>
                        <p:par>
                          <p:cTn id="45" fill="hold">
                            <p:stCondLst>
                              <p:cond delay="7483"/>
                            </p:stCondLst>
                            <p:childTnLst>
                              <p:par>
                                <p:cTn id="46" presetID="10" presetClass="exit" presetSubtype="0" fill="hold" nodeType="after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childTnLst>
                          </p:cTn>
                        </p:par>
                        <p:par>
                          <p:cTn id="52" fill="hold">
                            <p:stCondLst>
                              <p:cond delay="7983"/>
                            </p:stCondLst>
                            <p:childTnLst>
                              <p:par>
                                <p:cTn id="53" presetID="22" presetClass="entr" presetSubtype="2"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right)">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1">
            <a:lum contrast="16000"/>
          </a:blip>
          <a:srcRect l="11903" r="3558"/>
          <a:stretch>
            <a:fillRect/>
          </a:stretch>
        </p:blipFill>
        <p:spPr>
          <a:xfrm>
            <a:off x="6648450" y="1920875"/>
            <a:ext cx="3801745" cy="3373120"/>
          </a:xfrm>
          <a:prstGeom prst="rect">
            <a:avLst/>
          </a:prstGeom>
        </p:spPr>
      </p:pic>
      <p:sp>
        <p:nvSpPr>
          <p:cNvPr id="51" name="同心圆 6"/>
          <p:cNvSpPr/>
          <p:nvPr/>
        </p:nvSpPr>
        <p:spPr>
          <a:xfrm>
            <a:off x="4826660" y="0"/>
            <a:ext cx="7279005" cy="7214870"/>
          </a:xfrm>
          <a:prstGeom prst="donut">
            <a:avLst/>
          </a:prstGeom>
        </p:spPr>
        <p:style>
          <a:lnRef idx="2">
            <a:schemeClr val="accent3"/>
          </a:lnRef>
          <a:fillRef idx="1">
            <a:schemeClr val="lt1"/>
          </a:fillRef>
          <a:effectRef idx="0">
            <a:schemeClr val="accent3"/>
          </a:effectRef>
          <a:fontRef idx="minor">
            <a:schemeClr val="dk1"/>
          </a:fontRef>
        </p:style>
        <p:txBody>
          <a:bodyPr rot="0" vertOverflow="overflow" horzOverflow="overflow" vert="horz" wrap="square" lIns="45719" tIns="45719" rIns="45719" bIns="45719" numCol="1" spcCol="38100" rtlCol="0" anchor="ctr" forceAA="0">
            <a:spAutoFit/>
          </a:bodyPr>
          <a:lstStyle/>
          <a:p>
            <a:pPr marL="0" marR="0" indent="0" algn="l" defTabSz="913765" rtl="0" fontAlgn="auto" latinLnBrk="0" hangingPunct="0">
              <a:lnSpc>
                <a:spcPct val="100000"/>
              </a:lnSpc>
              <a:spcBef>
                <a:spcPts val="0"/>
              </a:spcBef>
              <a:spcAft>
                <a:spcPts val="0"/>
              </a:spcAft>
              <a:buClrTx/>
              <a:buSzTx/>
              <a:buFontTx/>
              <a:buNone/>
            </a:pPr>
            <a:endParaRPr kumimoji="0" lang="zh-CN" altLang="en-US" sz="1800" b="1" i="0" u="none" strike="noStrike" cap="none" spc="0" normalizeH="0" baseline="0">
              <a:ln>
                <a:noFill/>
              </a:ln>
              <a:solidFill>
                <a:schemeClr val="tx1"/>
              </a:solidFill>
              <a:effectLst/>
              <a:uFillTx/>
              <a:latin typeface="Segoe UI" panose="020B0502040204020203"/>
              <a:ea typeface="Segoe UI" panose="020B0502040204020203"/>
              <a:cs typeface="Segoe UI" panose="020B0502040204020203"/>
              <a:sym typeface="Segoe UI" panose="020B0502040204020203"/>
            </a:endParaRPr>
          </a:p>
        </p:txBody>
      </p:sp>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1620957" cy="523220"/>
          </a:xfrm>
          <a:prstGeom prst="rect">
            <a:avLst/>
          </a:prstGeom>
          <a:noFill/>
        </p:spPr>
        <p:txBody>
          <a:bodyPr wrap="none" rtlCol="0">
            <a:spAutoFit/>
          </a:bodyPr>
          <a:lstStyle/>
          <a:p>
            <a:r>
              <a:rPr lang="zh-CN" altLang="en-US" sz="2800" dirty="0">
                <a:latin typeface="方正兰亭细黑_GBK" pitchFamily="2" charset="-122"/>
                <a:ea typeface="方正兰亭细黑_GBK" pitchFamily="2" charset="-122"/>
              </a:rPr>
              <a:t>技术路线</a:t>
            </a:r>
            <a:endParaRPr lang="zh-CN" altLang="en-US" sz="2800" dirty="0">
              <a:latin typeface="方正兰亭细黑_GBK" pitchFamily="2" charset="-122"/>
              <a:ea typeface="方正兰亭细黑_GBK" pitchFamily="2" charset="-122"/>
            </a:endParaRPr>
          </a:p>
        </p:txBody>
      </p:sp>
      <p:sp>
        <p:nvSpPr>
          <p:cNvPr id="27" name="TextBox 26"/>
          <p:cNvSpPr txBox="1"/>
          <p:nvPr/>
        </p:nvSpPr>
        <p:spPr>
          <a:xfrm>
            <a:off x="3187889" y="357181"/>
            <a:ext cx="3055645" cy="461665"/>
          </a:xfrm>
          <a:prstGeom prst="rect">
            <a:avLst/>
          </a:prstGeom>
          <a:noFill/>
        </p:spPr>
        <p:txBody>
          <a:bodyPr wrap="none" rtlCol="0">
            <a:spAutoFit/>
          </a:bodyPr>
          <a:lstStyle/>
          <a:p>
            <a:r>
              <a:rPr lang="en-US" altLang="zh-CN" sz="2400" dirty="0">
                <a:solidFill>
                  <a:srgbClr val="C00000"/>
                </a:solidFill>
                <a:latin typeface="Kozuka Gothic Pro R" pitchFamily="34" charset="-128"/>
                <a:ea typeface="Kozuka Gothic Pro R" pitchFamily="34" charset="-128"/>
              </a:rPr>
              <a:t>TECHNICAL ROUTE</a:t>
            </a:r>
            <a:endParaRPr lang="en-US" altLang="zh-CN" sz="24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8"/>
          <p:cNvSpPr txBox="1"/>
          <p:nvPr/>
        </p:nvSpPr>
        <p:spPr>
          <a:xfrm>
            <a:off x="9870280" y="1691393"/>
            <a:ext cx="100965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horz" wrap="none" lIns="45719" tIns="45719" rIns="45719" bIns="45719"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1pPr>
            <a:lvl2pPr marL="0" marR="0" indent="457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2pPr>
            <a:lvl3pPr marL="0" marR="0" indent="914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3pPr>
            <a:lvl4pPr marL="0" marR="0" indent="1371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4pPr>
            <a:lvl5pPr marL="0" marR="0" indent="18288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5pPr>
            <a:lvl6pPr marL="0" marR="0" indent="22860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6pPr>
            <a:lvl7pPr marL="0" marR="0" indent="2743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7pPr>
            <a:lvl8pPr marL="0" marR="0" indent="3200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8pPr>
            <a:lvl9pPr marL="0" marR="0" indent="3657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9pPr>
          </a:lstStyle>
          <a:p>
            <a:pPr marL="0" marR="0" indent="0" algn="l" defTabSz="9137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rPr>
              <a:t>路径规划</a:t>
            </a:r>
            <a:endPar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42" name="文本框 9"/>
          <p:cNvSpPr txBox="1"/>
          <p:nvPr/>
        </p:nvSpPr>
        <p:spPr>
          <a:xfrm>
            <a:off x="5846285" y="5250568"/>
            <a:ext cx="123952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horz" wrap="none" lIns="45719" tIns="45719" rIns="45719" bIns="45719"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1pPr>
            <a:lvl2pPr marL="0" marR="0" indent="457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2pPr>
            <a:lvl3pPr marL="0" marR="0" indent="914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3pPr>
            <a:lvl4pPr marL="0" marR="0" indent="1371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4pPr>
            <a:lvl5pPr marL="0" marR="0" indent="18288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5pPr>
            <a:lvl6pPr marL="0" marR="0" indent="22860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6pPr>
            <a:lvl7pPr marL="0" marR="0" indent="2743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7pPr>
            <a:lvl8pPr marL="0" marR="0" indent="3200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8pPr>
            <a:lvl9pPr marL="0" marR="0" indent="3657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9pPr>
          </a:lstStyle>
          <a:p>
            <a:pPr marL="0" marR="0" indent="0" algn="l" defTabSz="9137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rPr>
              <a:t>上位机调度</a:t>
            </a:r>
            <a:endPar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43" name="文本框 10"/>
          <p:cNvSpPr txBox="1"/>
          <p:nvPr/>
        </p:nvSpPr>
        <p:spPr>
          <a:xfrm>
            <a:off x="7952580" y="5926843"/>
            <a:ext cx="100965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horz" wrap="none" lIns="45719" tIns="45719" rIns="45719" bIns="45719"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1pPr>
            <a:lvl2pPr marL="0" marR="0" indent="457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2pPr>
            <a:lvl3pPr marL="0" marR="0" indent="914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3pPr>
            <a:lvl4pPr marL="0" marR="0" indent="1371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4pPr>
            <a:lvl5pPr marL="0" marR="0" indent="18288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5pPr>
            <a:lvl6pPr marL="0" marR="0" indent="22860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6pPr>
            <a:lvl7pPr marL="0" marR="0" indent="2743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7pPr>
            <a:lvl8pPr marL="0" marR="0" indent="3200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8pPr>
            <a:lvl9pPr marL="0" marR="0" indent="3657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9pPr>
          </a:lstStyle>
          <a:p>
            <a:pPr marL="0" marR="0" indent="0" algn="l" defTabSz="9137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rPr>
              <a:t>语音交互</a:t>
            </a:r>
            <a:endPar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44" name="文本框 11"/>
          <p:cNvSpPr txBox="1"/>
          <p:nvPr/>
        </p:nvSpPr>
        <p:spPr>
          <a:xfrm>
            <a:off x="9870280" y="5250568"/>
            <a:ext cx="100965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horz" wrap="none" lIns="45719" tIns="45719" rIns="45719" bIns="45719"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1pPr>
            <a:lvl2pPr marL="0" marR="0" indent="457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2pPr>
            <a:lvl3pPr marL="0" marR="0" indent="914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3pPr>
            <a:lvl4pPr marL="0" marR="0" indent="1371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4pPr>
            <a:lvl5pPr marL="0" marR="0" indent="18288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5pPr>
            <a:lvl6pPr marL="0" marR="0" indent="22860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6pPr>
            <a:lvl7pPr marL="0" marR="0" indent="2743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7pPr>
            <a:lvl8pPr marL="0" marR="0" indent="3200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8pPr>
            <a:lvl9pPr marL="0" marR="0" indent="3657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9pPr>
          </a:lstStyle>
          <a:p>
            <a:pPr marL="0" marR="0" indent="0" algn="l" defTabSz="9137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rPr>
              <a:t>视觉识别</a:t>
            </a:r>
            <a:endPar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45" name="文本框 12"/>
          <p:cNvSpPr txBox="1"/>
          <p:nvPr/>
        </p:nvSpPr>
        <p:spPr>
          <a:xfrm>
            <a:off x="7955755" y="1001783"/>
            <a:ext cx="100965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horz" wrap="none" lIns="45719" tIns="45719" rIns="45719" bIns="45719"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1pPr>
            <a:lvl2pPr marL="0" marR="0" indent="457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2pPr>
            <a:lvl3pPr marL="0" marR="0" indent="914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3pPr>
            <a:lvl4pPr marL="0" marR="0" indent="1371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4pPr>
            <a:lvl5pPr marL="0" marR="0" indent="18288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5pPr>
            <a:lvl6pPr marL="0" marR="0" indent="22860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6pPr>
            <a:lvl7pPr marL="0" marR="0" indent="2743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7pPr>
            <a:lvl8pPr marL="0" marR="0" indent="3200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8pPr>
            <a:lvl9pPr marL="0" marR="0" indent="3657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9pPr>
          </a:lstStyle>
          <a:p>
            <a:pPr marL="0" marR="0" indent="0" algn="l" defTabSz="9137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solidFill>
                  <a:schemeClr val="tx1"/>
                </a:solidFill>
                <a:effectLst>
                  <a:outerShdw blurRad="38100" dist="19050" dir="2700000" algn="tl" rotWithShape="0">
                    <a:schemeClr val="dk1">
                      <a:alpha val="40000"/>
                    </a:schemeClr>
                  </a:outerShdw>
                </a:effectLst>
                <a:uFillTx/>
                <a:latin typeface="Segoe UI" panose="020B0502040204020203"/>
                <a:ea typeface="Segoe UI" panose="020B0502040204020203"/>
                <a:cs typeface="Segoe UI" panose="020B0502040204020203"/>
                <a:sym typeface="Segoe UI" panose="020B0502040204020203"/>
              </a:rPr>
              <a:t>自主导航</a:t>
            </a:r>
            <a:endParaRPr kumimoji="0" lang="zh-CN" altLang="en-US" sz="1800" b="1" i="0" u="none" strike="noStrike" cap="none" spc="0" normalizeH="0" baseline="0">
              <a:solidFill>
                <a:schemeClr val="tx1"/>
              </a:solidFill>
              <a:effectLst>
                <a:outerShdw blurRad="38100" dist="19050" dir="2700000" algn="tl" rotWithShape="0">
                  <a:schemeClr val="dk1">
                    <a:alpha val="40000"/>
                  </a:schemeClr>
                </a:outerShdw>
              </a:effectLst>
              <a:uFillTx/>
              <a:latin typeface="Segoe UI" panose="020B0502040204020203"/>
              <a:ea typeface="Segoe UI" panose="020B0502040204020203"/>
              <a:cs typeface="Segoe UI" panose="020B0502040204020203"/>
              <a:sym typeface="Segoe UI" panose="020B0502040204020203"/>
            </a:endParaRPr>
          </a:p>
        </p:txBody>
      </p:sp>
      <p:sp>
        <p:nvSpPr>
          <p:cNvPr id="46" name="文本框 13"/>
          <p:cNvSpPr txBox="1"/>
          <p:nvPr/>
        </p:nvSpPr>
        <p:spPr>
          <a:xfrm>
            <a:off x="5029675" y="4286003"/>
            <a:ext cx="146939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horz" wrap="none" lIns="45719" tIns="45719" rIns="45719" bIns="45719"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1pPr>
            <a:lvl2pPr marL="0" marR="0" indent="457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2pPr>
            <a:lvl3pPr marL="0" marR="0" indent="914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3pPr>
            <a:lvl4pPr marL="0" marR="0" indent="1371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4pPr>
            <a:lvl5pPr marL="0" marR="0" indent="18288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5pPr>
            <a:lvl6pPr marL="0" marR="0" indent="22860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6pPr>
            <a:lvl7pPr marL="0" marR="0" indent="2743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7pPr>
            <a:lvl8pPr marL="0" marR="0" indent="3200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8pPr>
            <a:lvl9pPr marL="0" marR="0" indent="3657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9pPr>
          </a:lstStyle>
          <a:p>
            <a:pPr marL="0" marR="0" indent="0" algn="l" defTabSz="9137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rPr>
              <a:t>代码编写测试</a:t>
            </a:r>
            <a:endPar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47" name="文本框 14"/>
          <p:cNvSpPr txBox="1"/>
          <p:nvPr/>
        </p:nvSpPr>
        <p:spPr>
          <a:xfrm>
            <a:off x="10588465" y="2916943"/>
            <a:ext cx="100965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horz" wrap="none" lIns="45719" tIns="45719" rIns="45719" bIns="45719"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1pPr>
            <a:lvl2pPr marL="0" marR="0" indent="457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2pPr>
            <a:lvl3pPr marL="0" marR="0" indent="914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3pPr>
            <a:lvl4pPr marL="0" marR="0" indent="1371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4pPr>
            <a:lvl5pPr marL="0" marR="0" indent="18288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5pPr>
            <a:lvl6pPr marL="0" marR="0" indent="22860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6pPr>
            <a:lvl7pPr marL="0" marR="0" indent="2743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7pPr>
            <a:lvl8pPr marL="0" marR="0" indent="3200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8pPr>
            <a:lvl9pPr marL="0" marR="0" indent="3657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9pPr>
          </a:lstStyle>
          <a:p>
            <a:pPr marL="0" marR="0" indent="0" algn="l" defTabSz="9137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rPr>
              <a:t>动态避障</a:t>
            </a:r>
            <a:endPar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48" name="文本框 15"/>
          <p:cNvSpPr txBox="1"/>
          <p:nvPr/>
        </p:nvSpPr>
        <p:spPr>
          <a:xfrm>
            <a:off x="10450670" y="4286003"/>
            <a:ext cx="100965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horz" wrap="none" lIns="45719" tIns="45719" rIns="45719" bIns="45719"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1pPr>
            <a:lvl2pPr marL="0" marR="0" indent="457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2pPr>
            <a:lvl3pPr marL="0" marR="0" indent="914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3pPr>
            <a:lvl4pPr marL="0" marR="0" indent="1371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4pPr>
            <a:lvl5pPr marL="0" marR="0" indent="18288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5pPr>
            <a:lvl6pPr marL="0" marR="0" indent="22860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6pPr>
            <a:lvl7pPr marL="0" marR="0" indent="2743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7pPr>
            <a:lvl8pPr marL="0" marR="0" indent="3200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8pPr>
            <a:lvl9pPr marL="0" marR="0" indent="3657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9pPr>
          </a:lstStyle>
          <a:p>
            <a:pPr marL="0" marR="0" indent="0" algn="l" defTabSz="9137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rPr>
              <a:t>实时响应</a:t>
            </a:r>
            <a:endPar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49" name="文本框 16"/>
          <p:cNvSpPr txBox="1"/>
          <p:nvPr/>
        </p:nvSpPr>
        <p:spPr>
          <a:xfrm>
            <a:off x="5290025" y="2911863"/>
            <a:ext cx="100965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horz" wrap="none" lIns="45719" tIns="45719" rIns="45719" bIns="45719"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1pPr>
            <a:lvl2pPr marL="0" marR="0" indent="457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2pPr>
            <a:lvl3pPr marL="0" marR="0" indent="914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3pPr>
            <a:lvl4pPr marL="0" marR="0" indent="1371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4pPr>
            <a:lvl5pPr marL="0" marR="0" indent="18288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5pPr>
            <a:lvl6pPr marL="0" marR="0" indent="22860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6pPr>
            <a:lvl7pPr marL="0" marR="0" indent="2743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7pPr>
            <a:lvl8pPr marL="0" marR="0" indent="3200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8pPr>
            <a:lvl9pPr marL="0" marR="0" indent="3657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9pPr>
          </a:lstStyle>
          <a:p>
            <a:pPr marL="0" marR="0" indent="0" algn="l" defTabSz="9137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rPr>
              <a:t>算法优化</a:t>
            </a:r>
            <a:endPar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50" name="文本框 17"/>
          <p:cNvSpPr txBox="1"/>
          <p:nvPr/>
        </p:nvSpPr>
        <p:spPr>
          <a:xfrm>
            <a:off x="5616415" y="1691393"/>
            <a:ext cx="146939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horz" wrap="none" lIns="45719" tIns="45719" rIns="45719" bIns="45719"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1pPr>
            <a:lvl2pPr marL="0" marR="0" indent="457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2pPr>
            <a:lvl3pPr marL="0" marR="0" indent="914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3pPr>
            <a:lvl4pPr marL="0" marR="0" indent="1371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4pPr>
            <a:lvl5pPr marL="0" marR="0" indent="18288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5pPr>
            <a:lvl6pPr marL="0" marR="0" indent="22860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6pPr>
            <a:lvl7pPr marL="0" marR="0" indent="27432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7pPr>
            <a:lvl8pPr marL="0" marR="0" indent="32004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8pPr>
            <a:lvl9pPr marL="0" marR="0" indent="3657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defRPr>
            </a:lvl9pPr>
          </a:lstStyle>
          <a:p>
            <a:pPr marL="0" marR="0" indent="0" algn="l" defTabSz="9137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rPr>
              <a:t>现实场景测试</a:t>
            </a:r>
            <a:endParaRPr kumimoji="0" lang="zh-CN" altLang="en-US" sz="1800" b="1"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19" name="TextBox 4"/>
          <p:cNvSpPr txBox="1"/>
          <p:nvPr/>
        </p:nvSpPr>
        <p:spPr>
          <a:xfrm>
            <a:off x="321360" y="2058979"/>
            <a:ext cx="4402165" cy="3784600"/>
          </a:xfrm>
          <a:prstGeom prst="rect">
            <a:avLst/>
          </a:prstGeom>
          <a:noFill/>
        </p:spPr>
        <p:txBody>
          <a:bodyPr wrap="square" rtlCol="0">
            <a:spAutoFit/>
          </a:bodyPr>
          <a:lstStyle/>
          <a:p>
            <a:pPr fontAlgn="auto">
              <a:lnSpc>
                <a:spcPct val="150000"/>
              </a:lnSpc>
            </a:pPr>
            <a:r>
              <a:rPr lang="en-US" altLang="zh-CN"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ROS</a:t>
            </a:r>
            <a:r>
              <a:rPr lang="zh-CN" altLang="en-US" b="1" dirty="0">
                <a:latin typeface="微软雅黑" panose="020B0503020204020204" pitchFamily="34" charset="-122"/>
                <a:ea typeface="微软雅黑" panose="020B0503020204020204" pitchFamily="34" charset="-122"/>
              </a:rPr>
              <a:t>开发：</a:t>
            </a:r>
            <a:r>
              <a:rPr lang="zh-CN" altLang="en-US" dirty="0">
                <a:latin typeface="微软雅黑" panose="020B0503020204020204" pitchFamily="34" charset="-122"/>
                <a:ea typeface="微软雅黑" panose="020B0503020204020204" pitchFamily="34" charset="-122"/>
              </a:rPr>
              <a:t>提供消息解析、</a:t>
            </a:r>
            <a:r>
              <a:rPr lang="en-US" altLang="zh-CN" dirty="0" err="1">
                <a:latin typeface="微软雅黑" panose="020B0503020204020204" pitchFamily="34" charset="-122"/>
                <a:ea typeface="微软雅黑" panose="020B0503020204020204" pitchFamily="34" charset="-122"/>
              </a:rPr>
              <a:t>costmap</a:t>
            </a:r>
            <a:r>
              <a:rPr lang="zh-CN" altLang="en-US" dirty="0">
                <a:latin typeface="微软雅黑" panose="020B0503020204020204" pitchFamily="34" charset="-122"/>
                <a:ea typeface="微软雅黑" panose="020B0503020204020204" pitchFamily="34" charset="-122"/>
              </a:rPr>
              <a:t>模块、功能包管理等功能。</a:t>
            </a:r>
            <a:endParaRPr lang="zh-CN" altLang="en-US" dirty="0">
              <a:latin typeface="微软雅黑" panose="020B0503020204020204" pitchFamily="34" charset="-122"/>
              <a:ea typeface="微软雅黑" panose="020B0503020204020204" pitchFamily="34" charset="-122"/>
            </a:endParaRPr>
          </a:p>
          <a:p>
            <a:pPr fontAlgn="auto">
              <a:lnSpc>
                <a:spcPct val="150000"/>
              </a:lnSpc>
            </a:pPr>
            <a:r>
              <a:rPr lang="en-US" altLang="zh-CN"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自主导航：</a:t>
            </a:r>
            <a:r>
              <a:rPr lang="zh-CN" altLang="en-US" dirty="0">
                <a:latin typeface="微软雅黑" panose="020B0503020204020204" pitchFamily="34" charset="-122"/>
                <a:ea typeface="微软雅黑" panose="020B0503020204020204" pitchFamily="34" charset="-122"/>
              </a:rPr>
              <a:t>小车定位、路径规划</a:t>
            </a:r>
            <a:endParaRPr lang="zh-CN" altLang="en-US" dirty="0">
              <a:latin typeface="微软雅黑" panose="020B0503020204020204" pitchFamily="34" charset="-122"/>
              <a:ea typeface="微软雅黑" panose="020B0503020204020204" pitchFamily="34" charset="-122"/>
            </a:endParaRPr>
          </a:p>
          <a:p>
            <a:pPr fontAlgn="auto">
              <a:lnSpc>
                <a:spcPct val="150000"/>
              </a:lnSpc>
            </a:pPr>
            <a:r>
              <a:rPr lang="en-US" altLang="zh-CN"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路径规划：</a:t>
            </a:r>
            <a:r>
              <a:rPr lang="zh-CN" altLang="en-US" dirty="0">
                <a:latin typeface="微软雅黑" panose="020B0503020204020204" pitchFamily="34" charset="-122"/>
                <a:ea typeface="微软雅黑" panose="020B0503020204020204" pitchFamily="34" charset="-122"/>
              </a:rPr>
              <a:t>全局路径规划局部路径规划</a:t>
            </a:r>
            <a:endParaRPr lang="en-US" altLang="zh-CN" dirty="0">
              <a:latin typeface="微软雅黑" panose="020B0503020204020204" pitchFamily="34" charset="-122"/>
              <a:ea typeface="微软雅黑" panose="020B0503020204020204" pitchFamily="34" charset="-122"/>
            </a:endParaRPr>
          </a:p>
          <a:p>
            <a:pPr fontAlgn="auto">
              <a:lnSpc>
                <a:spcPct val="150000"/>
              </a:lnSpc>
            </a:pPr>
            <a:r>
              <a:rPr lang="en-US" altLang="zh-CN" sz="1400" dirty="0">
                <a:latin typeface="微软雅黑" panose="020B0503020204020204" pitchFamily="34" charset="-122"/>
                <a:ea typeface="微软雅黑" panose="020B0503020204020204" pitchFamily="34" charset="-122"/>
              </a:rPr>
              <a:t>    3.1 </a:t>
            </a:r>
            <a:r>
              <a:rPr lang="zh-CN" altLang="en-US" sz="1400" dirty="0">
                <a:latin typeface="微软雅黑" panose="020B0503020204020204" pitchFamily="34" charset="-122"/>
                <a:ea typeface="微软雅黑" panose="020B0503020204020204" pitchFamily="34" charset="-122"/>
              </a:rPr>
              <a:t>全局路径规划给出起点到终点的大致路径</a:t>
            </a:r>
            <a:endParaRPr lang="en-US" altLang="zh-CN" sz="1400" dirty="0">
              <a:latin typeface="微软雅黑" panose="020B0503020204020204" pitchFamily="34" charset="-122"/>
              <a:ea typeface="微软雅黑" panose="020B0503020204020204" pitchFamily="34" charset="-122"/>
            </a:endParaRPr>
          </a:p>
          <a:p>
            <a:pPr fontAlgn="auto">
              <a:lnSpc>
                <a:spcPct val="150000"/>
              </a:lnSpc>
            </a:pPr>
            <a:r>
              <a:rPr lang="en-US" altLang="zh-CN" sz="1400" dirty="0">
                <a:latin typeface="微软雅黑" panose="020B0503020204020204" pitchFamily="34" charset="-122"/>
                <a:ea typeface="微软雅黑" panose="020B0503020204020204" pitchFamily="34" charset="-122"/>
              </a:rPr>
              <a:t>    3.2 </a:t>
            </a:r>
            <a:r>
              <a:rPr lang="zh-CN" altLang="en-US" sz="1400" dirty="0">
                <a:latin typeface="微软雅黑" panose="020B0503020204020204" pitchFamily="34" charset="-122"/>
                <a:ea typeface="微软雅黑" panose="020B0503020204020204" pitchFamily="34" charset="-122"/>
              </a:rPr>
              <a:t>局部路径规划把全局路径分割成多个小块再</a:t>
            </a:r>
            <a:r>
              <a:rPr lang="zh-CN" altLang="en-US" sz="1400" dirty="0">
                <a:latin typeface="微软雅黑" panose="020B0503020204020204" pitchFamily="34" charset="-122"/>
                <a:ea typeface="微软雅黑" panose="020B0503020204020204" pitchFamily="34" charset="-122"/>
              </a:rPr>
              <a:t>进行路径规划，对地图中新增的障碍物进行避障</a:t>
            </a:r>
            <a:endParaRPr lang="en-US" altLang="zh-CN" sz="1400" dirty="0">
              <a:latin typeface="微软雅黑" panose="020B0503020204020204" pitchFamily="34" charset="-122"/>
              <a:ea typeface="微软雅黑" panose="020B0503020204020204" pitchFamily="34" charset="-122"/>
            </a:endParaRPr>
          </a:p>
          <a:p>
            <a:pPr fontAlgn="auto">
              <a:lnSpc>
                <a:spcPct val="150000"/>
              </a:lnSpc>
            </a:pPr>
            <a:r>
              <a:rPr lang="en-US" altLang="zh-CN" dirty="0">
                <a:latin typeface="微软雅黑" panose="020B0503020204020204" pitchFamily="34" charset="-122"/>
                <a:ea typeface="微软雅黑" panose="020B0503020204020204" pitchFamily="34" charset="-122"/>
              </a:rPr>
              <a:t>4. </a:t>
            </a:r>
            <a:r>
              <a:rPr lang="zh-CN" altLang="en-US" b="1" dirty="0">
                <a:latin typeface="微软雅黑" panose="020B0503020204020204" pitchFamily="34" charset="-122"/>
                <a:ea typeface="微软雅黑" panose="020B0503020204020204" pitchFamily="34" charset="-122"/>
              </a:rPr>
              <a:t>目标检测</a:t>
            </a:r>
            <a:endParaRPr lang="en-US" altLang="zh-CN" dirty="0">
              <a:latin typeface="微软雅黑" panose="020B0503020204020204" pitchFamily="34" charset="-122"/>
              <a:ea typeface="微软雅黑" panose="020B0503020204020204" pitchFamily="34" charset="-122"/>
            </a:endParaRPr>
          </a:p>
          <a:p>
            <a:pPr algn="l" fontAlgn="auto">
              <a:lnSpc>
                <a:spcPct val="150000"/>
              </a:lnSpc>
              <a:buClrTx/>
              <a:buSzTx/>
              <a:buFontTx/>
            </a:pPr>
            <a:r>
              <a:rPr lang="zh-CN" altLang="en-US" sz="1400" dirty="0">
                <a:latin typeface="微软雅黑" panose="020B0503020204020204" pitchFamily="34" charset="-122"/>
                <a:ea typeface="微软雅黑" panose="020B0503020204020204" pitchFamily="34" charset="-122"/>
              </a:rPr>
              <a:t>     4.1 本地模型训练</a:t>
            </a:r>
            <a:endParaRPr lang="zh-CN" altLang="en-US" sz="1400" dirty="0">
              <a:latin typeface="微软雅黑" panose="020B0503020204020204" pitchFamily="34" charset="-122"/>
              <a:ea typeface="微软雅黑" panose="020B0503020204020204" pitchFamily="34" charset="-122"/>
            </a:endParaRPr>
          </a:p>
          <a:p>
            <a:pPr algn="l" fontAlgn="auto">
              <a:lnSpc>
                <a:spcPct val="150000"/>
              </a:lnSpc>
              <a:buClrTx/>
              <a:buSzTx/>
              <a:buFontTx/>
            </a:pPr>
            <a:r>
              <a:rPr lang="zh-CN" altLang="en-US" sz="1400" dirty="0">
                <a:latin typeface="微软雅黑" panose="020B0503020204020204" pitchFamily="34" charset="-122"/>
                <a:ea typeface="微软雅黑" panose="020B0503020204020204" pitchFamily="34" charset="-122"/>
              </a:rPr>
              <a:t>     4.2 模型的ROS移植</a:t>
            </a:r>
            <a:endParaRPr lang="zh-CN" altLang="en-US" sz="1400"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1755609" cy="502766"/>
          </a:xfrm>
          <a:prstGeom prst="rect">
            <a:avLst/>
          </a:prstGeom>
          <a:noFill/>
        </p:spPr>
        <p:txBody>
          <a:bodyPr wrap="none" rtlCol="0">
            <a:spAutoFit/>
          </a:bodyPr>
          <a:lstStyle/>
          <a:p>
            <a:r>
              <a:rPr lang="zh-CN" altLang="en-US" sz="2665" spc="400" dirty="0">
                <a:latin typeface="方正兰亭细黑_GBK" pitchFamily="2" charset="-122"/>
                <a:ea typeface="方正兰亭细黑_GBK" pitchFamily="2" charset="-122"/>
              </a:rPr>
              <a:t>具体方案</a:t>
            </a:r>
            <a:endParaRPr lang="zh-CN" altLang="en-US" sz="2665" spc="400" dirty="0">
              <a:latin typeface="方正兰亭细黑_GBK" pitchFamily="2" charset="-122"/>
              <a:ea typeface="方正兰亭细黑_GBK" pitchFamily="2" charset="-122"/>
            </a:endParaRPr>
          </a:p>
        </p:txBody>
      </p:sp>
      <p:sp>
        <p:nvSpPr>
          <p:cNvPr id="27" name="TextBox 26"/>
          <p:cNvSpPr txBox="1"/>
          <p:nvPr/>
        </p:nvSpPr>
        <p:spPr>
          <a:xfrm>
            <a:off x="3187889" y="315906"/>
            <a:ext cx="1369060" cy="460375"/>
          </a:xfrm>
          <a:prstGeom prst="rect">
            <a:avLst/>
          </a:prstGeom>
          <a:noFill/>
        </p:spPr>
        <p:txBody>
          <a:bodyPr wrap="none" rtlCol="0">
            <a:spAutoFit/>
          </a:bodyPr>
          <a:lstStyle/>
          <a:p>
            <a:pPr algn="l">
              <a:buClrTx/>
              <a:buSzTx/>
              <a:buFontTx/>
            </a:pPr>
            <a:r>
              <a:rPr lang="zh-CN" altLang="en-US" sz="2400" dirty="0">
                <a:solidFill>
                  <a:srgbClr val="C00000"/>
                </a:solidFill>
                <a:latin typeface="Kozuka Gothic Pro R" pitchFamily="34" charset="-128"/>
                <a:ea typeface="Kozuka Gothic Pro R" pitchFamily="34" charset="-128"/>
              </a:rPr>
              <a:t>定</a:t>
            </a:r>
            <a:r>
              <a:rPr lang="zh-CN" altLang="en-US" sz="2400" dirty="0">
                <a:solidFill>
                  <a:srgbClr val="C00000"/>
                </a:solidFill>
                <a:latin typeface="Kozuka Gothic Pro R" pitchFamily="34" charset="-128"/>
                <a:ea typeface="Kozuka Gothic Pro R" pitchFamily="34" charset="-128"/>
              </a:rPr>
              <a:t>位技术</a:t>
            </a:r>
            <a:endParaRPr lang="zh-CN" altLang="en-US" sz="24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a:off x="5088103" y="4024197"/>
            <a:ext cx="566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7007" y="1426189"/>
            <a:ext cx="3476625" cy="4581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1" y="1151691"/>
            <a:ext cx="2417722" cy="1514951"/>
          </a:xfrm>
          <a:prstGeom prst="rect">
            <a:avLst/>
          </a:prstGeom>
          <a:noFill/>
          <a:extLst>
            <a:ext uri="{909E8E84-426E-40DD-AFC4-6F175D3DCCD1}">
              <a14:hiddenFill xmlns:a14="http://schemas.microsoft.com/office/drawing/2010/main">
                <a:solidFill>
                  <a:srgbClr val="FFFFFF"/>
                </a:solidFill>
              </a14:hiddenFill>
            </a:ext>
          </a:extLst>
        </p:spPr>
      </p:pic>
      <p:sp>
        <p:nvSpPr>
          <p:cNvPr id="90" name="右箭头 12"/>
          <p:cNvSpPr/>
          <p:nvPr/>
        </p:nvSpPr>
        <p:spPr>
          <a:xfrm rot="5400000">
            <a:off x="1091257" y="3074236"/>
            <a:ext cx="348894" cy="246155"/>
          </a:xfrm>
          <a:prstGeom prst="rightArrow">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45719" tIns="45719" rIns="45719" bIns="45719" numCol="1" spcCol="38100" rtlCol="0" anchor="ctr" forceAA="0">
            <a:spAutoFit/>
          </a:bodyPr>
          <a:lstStyle/>
          <a:p>
            <a:pPr marL="0" marR="0" indent="0" algn="l" defTabSz="913765"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33187"/>
            <a:ext cx="2651324" cy="15466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828156" y="2245138"/>
            <a:ext cx="4252429" cy="92202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、使用扩展卡尔曼滤波技术进行轮式里程计、</a:t>
            </a:r>
            <a:r>
              <a:rPr lang="en-US" altLang="zh-CN">
                <a:latin typeface="微软雅黑" panose="020B0503020204020204" pitchFamily="34" charset="-122"/>
                <a:ea typeface="微软雅黑" panose="020B0503020204020204" pitchFamily="34" charset="-122"/>
                <a:cs typeface="微软雅黑" panose="020B0503020204020204" pitchFamily="34" charset="-122"/>
              </a:rPr>
              <a:t>IMU</a:t>
            </a:r>
            <a:r>
              <a:rPr lang="zh-CN" altLang="en-US">
                <a:latin typeface="微软雅黑" panose="020B0503020204020204" pitchFamily="34" charset="-122"/>
                <a:ea typeface="微软雅黑" panose="020B0503020204020204" pitchFamily="34" charset="-122"/>
                <a:cs typeface="微软雅黑" panose="020B0503020204020204" pitchFamily="34" charset="-122"/>
              </a:rPr>
              <a:t>传感器的数据融合，获得更为精确的里程计数据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2828156" y="3797889"/>
            <a:ext cx="4252429" cy="64516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、使用自适应蒙特卡洛算法，基于粒子滤波的思想进行车辆位置计算</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16" presetClass="entr" presetSubtype="42"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barn(outHorizontal)">
                                      <p:cBhvr>
                                        <p:cTn id="28" dur="4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1620957" cy="523220"/>
          </a:xfrm>
          <a:prstGeom prst="rect">
            <a:avLst/>
          </a:prstGeom>
          <a:noFill/>
        </p:spPr>
        <p:txBody>
          <a:bodyPr wrap="none" rtlCol="0">
            <a:spAutoFit/>
          </a:bodyPr>
          <a:lstStyle/>
          <a:p>
            <a:r>
              <a:rPr lang="zh-CN" altLang="en-US" sz="2800" dirty="0">
                <a:latin typeface="方正兰亭细黑_GBK" pitchFamily="2" charset="-122"/>
                <a:ea typeface="方正兰亭细黑_GBK" pitchFamily="2" charset="-122"/>
              </a:rPr>
              <a:t>具体方案</a:t>
            </a:r>
            <a:endParaRPr lang="zh-CN" altLang="en-US" sz="2800" dirty="0">
              <a:latin typeface="方正兰亭细黑_GBK" pitchFamily="2" charset="-122"/>
              <a:ea typeface="方正兰亭细黑_GBK" pitchFamily="2" charset="-122"/>
            </a:endParaRPr>
          </a:p>
        </p:txBody>
      </p:sp>
      <p:sp>
        <p:nvSpPr>
          <p:cNvPr id="27" name="TextBox 26"/>
          <p:cNvSpPr txBox="1"/>
          <p:nvPr/>
        </p:nvSpPr>
        <p:spPr>
          <a:xfrm>
            <a:off x="3187889" y="357181"/>
            <a:ext cx="2031325" cy="461665"/>
          </a:xfrm>
          <a:prstGeom prst="rect">
            <a:avLst/>
          </a:prstGeom>
          <a:noFill/>
        </p:spPr>
        <p:txBody>
          <a:bodyPr wrap="none" rtlCol="0">
            <a:spAutoFit/>
          </a:bodyPr>
          <a:lstStyle/>
          <a:p>
            <a:r>
              <a:rPr lang="zh-CN" altLang="en-US" sz="2400" dirty="0">
                <a:solidFill>
                  <a:srgbClr val="C00000"/>
                </a:solidFill>
                <a:latin typeface="Kozuka Gothic Pro R" pitchFamily="34" charset="-128"/>
                <a:ea typeface="Kozuka Gothic Pro R" pitchFamily="34" charset="-128"/>
              </a:rPr>
              <a:t>全局路径规划</a:t>
            </a:r>
            <a:endParaRPr lang="en-US" altLang="zh-CN" sz="24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21"/>
          <p:cNvSpPr txBox="1"/>
          <p:nvPr/>
        </p:nvSpPr>
        <p:spPr>
          <a:xfrm>
            <a:off x="1269930" y="4058775"/>
            <a:ext cx="1879137" cy="119468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solidFill>
                  <a:schemeClr val="tx1">
                    <a:lumMod val="75000"/>
                    <a:lumOff val="25000"/>
                  </a:schemeClr>
                </a:solidFill>
              </a:rPr>
              <a:t>一种基于搜索的算法，算法是完备的，并且能够得到局部最优解。该算法的运行速度较快。</a:t>
            </a:r>
            <a:endParaRPr lang="en-US" altLang="zh-CN" sz="1335" dirty="0">
              <a:solidFill>
                <a:schemeClr val="tx1">
                  <a:lumMod val="75000"/>
                  <a:lumOff val="25000"/>
                </a:schemeClr>
              </a:solidFill>
            </a:endParaRPr>
          </a:p>
        </p:txBody>
      </p:sp>
      <p:sp>
        <p:nvSpPr>
          <p:cNvPr id="20" name="TextBox 22"/>
          <p:cNvSpPr txBox="1"/>
          <p:nvPr/>
        </p:nvSpPr>
        <p:spPr>
          <a:xfrm>
            <a:off x="5095732" y="4058775"/>
            <a:ext cx="1879137" cy="119468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solidFill>
                  <a:schemeClr val="tx1">
                    <a:lumMod val="75000"/>
                    <a:lumOff val="25000"/>
                  </a:schemeClr>
                </a:solidFill>
              </a:rPr>
              <a:t>一种基于采样的算法，算法是概率完备的，并且是渐进最优的。该算法的运行速度非常快。</a:t>
            </a:r>
            <a:endParaRPr lang="en-US" altLang="zh-CN" sz="1335" dirty="0">
              <a:solidFill>
                <a:schemeClr val="tx1">
                  <a:lumMod val="75000"/>
                  <a:lumOff val="25000"/>
                </a:schemeClr>
              </a:solidFill>
            </a:endParaRPr>
          </a:p>
        </p:txBody>
      </p:sp>
      <p:sp>
        <p:nvSpPr>
          <p:cNvPr id="21" name="TextBox 28"/>
          <p:cNvSpPr txBox="1"/>
          <p:nvPr/>
        </p:nvSpPr>
        <p:spPr>
          <a:xfrm>
            <a:off x="8925443" y="4058775"/>
            <a:ext cx="1879137" cy="119468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solidFill>
                  <a:schemeClr val="tx1">
                    <a:lumMod val="75000"/>
                    <a:lumOff val="25000"/>
                  </a:schemeClr>
                </a:solidFill>
              </a:rPr>
              <a:t>一种智能的算法，算法是完备的，但是不一定能够得到最优解。该算法的运行速度较慢。</a:t>
            </a:r>
            <a:endParaRPr lang="en-US" altLang="zh-CN" sz="1335" dirty="0">
              <a:solidFill>
                <a:schemeClr val="tx1">
                  <a:lumMod val="75000"/>
                  <a:lumOff val="25000"/>
                </a:schemeClr>
              </a:solidFill>
            </a:endParaRPr>
          </a:p>
        </p:txBody>
      </p:sp>
      <p:sp>
        <p:nvSpPr>
          <p:cNvPr id="23" name="燕尾形箭头 30"/>
          <p:cNvSpPr/>
          <p:nvPr/>
        </p:nvSpPr>
        <p:spPr>
          <a:xfrm>
            <a:off x="687010" y="2522604"/>
            <a:ext cx="10945216" cy="304800"/>
          </a:xfrm>
          <a:prstGeom prst="notchedRightArrow">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defTabSz="1219200">
              <a:defRPr/>
            </a:pPr>
            <a:endParaRPr lang="zh-CN" altLang="en-US" sz="3320">
              <a:latin typeface="Arial" panose="020B0604020202020204" pitchFamily="34" charset="0"/>
              <a:ea typeface="微软雅黑" panose="020B0503020204020204" pitchFamily="34" charset="-122"/>
              <a:cs typeface="Arial" panose="020B0604020202020204" pitchFamily="34" charset="0"/>
            </a:endParaRPr>
          </a:p>
        </p:txBody>
      </p:sp>
      <p:grpSp>
        <p:nvGrpSpPr>
          <p:cNvPr id="29" name="组合 28"/>
          <p:cNvGrpSpPr/>
          <p:nvPr/>
        </p:nvGrpSpPr>
        <p:grpSpPr>
          <a:xfrm>
            <a:off x="1107720" y="1466487"/>
            <a:ext cx="2263180" cy="2263180"/>
            <a:chOff x="1278794" y="3334906"/>
            <a:chExt cx="914014" cy="914014"/>
          </a:xfrm>
        </p:grpSpPr>
        <p:grpSp>
          <p:nvGrpSpPr>
            <p:cNvPr id="30" name="组合 2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2"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31" name="TextBox 33"/>
            <p:cNvSpPr txBox="1"/>
            <p:nvPr/>
          </p:nvSpPr>
          <p:spPr>
            <a:xfrm>
              <a:off x="1493709" y="3596742"/>
              <a:ext cx="484183" cy="409812"/>
            </a:xfrm>
            <a:prstGeom prst="rect">
              <a:avLst/>
            </a:prstGeom>
            <a:noFill/>
          </p:spPr>
          <p:txBody>
            <a:bodyPr wrap="none" rtlCol="0">
              <a:spAutoFit/>
            </a:bodyPr>
            <a:lstStyle/>
            <a:p>
              <a:pPr algn="ctr"/>
              <a:r>
                <a:rPr lang="zh-CN" altLang="en-US" sz="2000" b="1" dirty="0">
                  <a:latin typeface="微软雅黑" panose="020B0503020204020204" pitchFamily="34" charset="-122"/>
                  <a:ea typeface="微软雅黑" panose="020B0503020204020204" pitchFamily="34" charset="-122"/>
                </a:rPr>
                <a:t>方法</a:t>
              </a:r>
              <a:r>
                <a:rPr lang="zh-CN" altLang="en-US" sz="2000" b="1" dirty="0">
                  <a:latin typeface="微软雅黑" panose="020B0503020204020204" pitchFamily="34" charset="-122"/>
                  <a:ea typeface="微软雅黑" panose="020B0503020204020204" pitchFamily="34" charset="-122"/>
                </a:rPr>
                <a:t>一：</a:t>
              </a:r>
              <a:endParaRPr lang="en-US" altLang="zh-CN" sz="2000" b="1" dirty="0">
                <a:latin typeface="微软雅黑" panose="020B0503020204020204" pitchFamily="34" charset="-122"/>
                <a:ea typeface="微软雅黑" panose="020B0503020204020204" pitchFamily="34" charset="-122"/>
              </a:endParaRPr>
            </a:p>
            <a:p>
              <a:pPr algn="ctr"/>
              <a:endParaRPr lang="en-US" altLang="zh-CN" sz="2000" b="1" dirty="0">
                <a:latin typeface="微软雅黑" panose="020B0503020204020204" pitchFamily="34" charset="-122"/>
                <a:ea typeface="微软雅黑" panose="020B0503020204020204" pitchFamily="34" charset="-122"/>
              </a:endParaRPr>
            </a:p>
            <a:p>
              <a:pPr algn="ct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算法</a:t>
              </a:r>
              <a:endParaRPr lang="zh-CN" altLang="en-US" sz="2000" b="1" dirty="0">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4873899" y="1471434"/>
            <a:ext cx="2263180" cy="2263180"/>
            <a:chOff x="1278794" y="3334906"/>
            <a:chExt cx="914014" cy="914014"/>
          </a:xfrm>
        </p:grpSpPr>
        <p:grpSp>
          <p:nvGrpSpPr>
            <p:cNvPr id="35" name="组合 3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7"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36" name="TextBox 38"/>
            <p:cNvSpPr txBox="1"/>
            <p:nvPr/>
          </p:nvSpPr>
          <p:spPr>
            <a:xfrm>
              <a:off x="1315090" y="3590669"/>
              <a:ext cx="841422" cy="409812"/>
            </a:xfrm>
            <a:prstGeom prst="rect">
              <a:avLst/>
            </a:prstGeom>
            <a:noFill/>
          </p:spPr>
          <p:txBody>
            <a:bodyPr wrap="none" rtlCol="0">
              <a:spAutoFit/>
            </a:bodyPr>
            <a:lstStyle/>
            <a:p>
              <a:pPr algn="ctr"/>
              <a:r>
                <a:rPr lang="zh-CN" altLang="en-US" sz="2000" b="1" dirty="0">
                  <a:latin typeface="微软雅黑" panose="020B0503020204020204" pitchFamily="34" charset="-122"/>
                  <a:ea typeface="微软雅黑" panose="020B0503020204020204" pitchFamily="34" charset="-122"/>
                </a:rPr>
                <a:t>方法</a:t>
              </a:r>
              <a:r>
                <a:rPr lang="zh-CN" altLang="en-US" sz="2000" b="1" dirty="0">
                  <a:latin typeface="微软雅黑" panose="020B0503020204020204" pitchFamily="34" charset="-122"/>
                  <a:ea typeface="微软雅黑" panose="020B0503020204020204" pitchFamily="34" charset="-122"/>
                </a:rPr>
                <a:t>二：</a:t>
              </a:r>
              <a:endParaRPr lang="en-US" altLang="zh-CN" sz="2000" b="1" dirty="0">
                <a:latin typeface="微软雅黑" panose="020B0503020204020204" pitchFamily="34" charset="-122"/>
                <a:ea typeface="微软雅黑" panose="020B0503020204020204" pitchFamily="34" charset="-122"/>
              </a:endParaRPr>
            </a:p>
            <a:p>
              <a:pPr algn="ctr"/>
              <a:endParaRPr lang="en-US" altLang="zh-CN" sz="2000" b="1" dirty="0">
                <a:latin typeface="微软雅黑" panose="020B0503020204020204" pitchFamily="34" charset="-122"/>
                <a:ea typeface="微软雅黑" panose="020B0503020204020204" pitchFamily="34" charset="-122"/>
              </a:endParaRPr>
            </a:p>
            <a:p>
              <a:pPr algn="ctr"/>
              <a:r>
                <a:rPr lang="en-US" altLang="zh-CN" sz="2000" b="1" dirty="0">
                  <a:latin typeface="微软雅黑" panose="020B0503020204020204" pitchFamily="34" charset="-122"/>
                  <a:ea typeface="微软雅黑" panose="020B0503020204020204" pitchFamily="34" charset="-122"/>
                </a:rPr>
                <a:t>Informed RRT*</a:t>
              </a:r>
              <a:endParaRPr lang="zh-CN" altLang="en-US" sz="2000" b="1" dirty="0">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8633982" y="1455867"/>
            <a:ext cx="2263180" cy="2263180"/>
            <a:chOff x="1278794" y="3334906"/>
            <a:chExt cx="914014" cy="914014"/>
          </a:xfrm>
        </p:grpSpPr>
        <p:grpSp>
          <p:nvGrpSpPr>
            <p:cNvPr id="52" name="组合 51"/>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4"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55" name="椭圆 5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53" name="TextBox 48"/>
            <p:cNvSpPr txBox="1"/>
            <p:nvPr/>
          </p:nvSpPr>
          <p:spPr>
            <a:xfrm>
              <a:off x="1493691" y="3623664"/>
              <a:ext cx="484183" cy="409812"/>
            </a:xfrm>
            <a:prstGeom prst="rect">
              <a:avLst/>
            </a:prstGeom>
            <a:noFill/>
          </p:spPr>
          <p:txBody>
            <a:bodyPr wrap="none" rtlCol="0">
              <a:spAutoFit/>
            </a:bodyPr>
            <a:lstStyle/>
            <a:p>
              <a:pPr algn="ctr"/>
              <a:r>
                <a:rPr lang="zh-CN" altLang="en-US" sz="2000" b="1" dirty="0">
                  <a:latin typeface="微软雅黑" panose="020B0503020204020204" pitchFamily="34" charset="-122"/>
                  <a:ea typeface="微软雅黑" panose="020B0503020204020204" pitchFamily="34" charset="-122"/>
                </a:rPr>
                <a:t>方法</a:t>
              </a:r>
              <a:r>
                <a:rPr lang="zh-CN" altLang="en-US" sz="2000" b="1" dirty="0">
                  <a:latin typeface="微软雅黑" panose="020B0503020204020204" pitchFamily="34" charset="-122"/>
                  <a:ea typeface="微软雅黑" panose="020B0503020204020204" pitchFamily="34" charset="-122"/>
                </a:rPr>
                <a:t>三：</a:t>
              </a:r>
              <a:endParaRPr lang="en-US" altLang="zh-CN" sz="2000" b="1" dirty="0">
                <a:latin typeface="微软雅黑" panose="020B0503020204020204" pitchFamily="34" charset="-122"/>
                <a:ea typeface="微软雅黑" panose="020B0503020204020204" pitchFamily="34" charset="-122"/>
              </a:endParaRPr>
            </a:p>
            <a:p>
              <a:pPr algn="ct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遗传算法</a:t>
              </a:r>
              <a:endParaRPr lang="zh-CN" altLang="en-US" sz="2000" b="1" dirty="0">
                <a:latin typeface="微软雅黑" panose="020B0503020204020204" pitchFamily="34" charset="-122"/>
                <a:ea typeface="微软雅黑" panose="020B0503020204020204" pitchFamily="34" charset="-122"/>
              </a:endParaRPr>
            </a:p>
          </p:txBody>
        </p:sp>
      </p:grpSp>
      <p:sp>
        <p:nvSpPr>
          <p:cNvPr id="61" name="椭圆 60"/>
          <p:cNvSpPr/>
          <p:nvPr/>
        </p:nvSpPr>
        <p:spPr>
          <a:xfrm>
            <a:off x="1162654" y="1274465"/>
            <a:ext cx="860485" cy="860485"/>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62" name="椭圆 61"/>
          <p:cNvSpPr/>
          <p:nvPr/>
        </p:nvSpPr>
        <p:spPr>
          <a:xfrm>
            <a:off x="4923293" y="1274465"/>
            <a:ext cx="860485" cy="860485"/>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63" name="椭圆 62"/>
          <p:cNvSpPr/>
          <p:nvPr/>
        </p:nvSpPr>
        <p:spPr>
          <a:xfrm>
            <a:off x="8729993" y="1272572"/>
            <a:ext cx="860485" cy="860485"/>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65" name="Freeform 34"/>
          <p:cNvSpPr>
            <a:spLocks noEditPoints="1"/>
          </p:cNvSpPr>
          <p:nvPr/>
        </p:nvSpPr>
        <p:spPr bwMode="auto">
          <a:xfrm>
            <a:off x="1398059" y="1475653"/>
            <a:ext cx="445676" cy="457405"/>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121920" tIns="60960" rIns="121920" bIns="60960" numCol="1" anchor="t" anchorCtr="0" compatLnSpc="1"/>
          <a:lstStyle/>
          <a:p>
            <a:endParaRPr lang="zh-CN" altLang="en-US" sz="2000"/>
          </a:p>
        </p:txBody>
      </p:sp>
      <p:sp>
        <p:nvSpPr>
          <p:cNvPr id="66" name="Freeform 26"/>
          <p:cNvSpPr>
            <a:spLocks noEditPoints="1"/>
          </p:cNvSpPr>
          <p:nvPr/>
        </p:nvSpPr>
        <p:spPr bwMode="auto">
          <a:xfrm>
            <a:off x="5149677" y="1503320"/>
            <a:ext cx="407717" cy="402776"/>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121920" tIns="60960" rIns="121920" bIns="60960" numCol="1" anchor="t" anchorCtr="0" compatLnSpc="1"/>
          <a:lstStyle/>
          <a:p>
            <a:endParaRPr lang="zh-CN" altLang="en-US" sz="2000"/>
          </a:p>
        </p:txBody>
      </p:sp>
      <p:sp>
        <p:nvSpPr>
          <p:cNvPr id="68" name="Freeform 20"/>
          <p:cNvSpPr>
            <a:spLocks noEditPoints="1"/>
          </p:cNvSpPr>
          <p:nvPr/>
        </p:nvSpPr>
        <p:spPr bwMode="auto">
          <a:xfrm>
            <a:off x="8982624" y="1455867"/>
            <a:ext cx="383552" cy="482613"/>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121920" tIns="60960" rIns="121920" bIns="60960" numCol="1" anchor="t" anchorCtr="0" compatLnSpc="1"/>
          <a:lstStyle/>
          <a:p>
            <a:endParaRPr lang="zh-CN" altLang="en-US" sz="2000"/>
          </a:p>
        </p:txBody>
      </p:sp>
      <p:sp>
        <p:nvSpPr>
          <p:cNvPr id="2" name="矩形 1"/>
          <p:cNvSpPr/>
          <p:nvPr/>
        </p:nvSpPr>
        <p:spPr>
          <a:xfrm>
            <a:off x="757555" y="1218565"/>
            <a:ext cx="3201035" cy="42443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 presetClass="entr" presetSubtype="4" fill="hold" nodeType="afterEffect" p14:presetBounceEnd="44000">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14:bounceEnd="44000">
                                          <p:cBhvr additive="base">
                                            <p:cTn id="28" dur="500" fill="hold"/>
                                            <p:tgtEl>
                                              <p:spTgt spid="29"/>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2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14:presetBounceEnd="44000">
                                      <p:stCondLst>
                                        <p:cond delay="100"/>
                                      </p:stCondLst>
                                      <p:childTnLst>
                                        <p:set>
                                          <p:cBhvr>
                                            <p:cTn id="31" dur="1" fill="hold">
                                              <p:stCondLst>
                                                <p:cond delay="0"/>
                                              </p:stCondLst>
                                            </p:cTn>
                                            <p:tgtEl>
                                              <p:spTgt spid="34"/>
                                            </p:tgtEl>
                                            <p:attrNameLst>
                                              <p:attrName>style.visibility</p:attrName>
                                            </p:attrNameLst>
                                          </p:cBhvr>
                                          <p:to>
                                            <p:strVal val="visible"/>
                                          </p:to>
                                        </p:set>
                                        <p:anim calcmode="lin" valueType="num" p14:bounceEnd="44000">
                                          <p:cBhvr additive="base">
                                            <p:cTn id="32" dur="500" fill="hold"/>
                                            <p:tgtEl>
                                              <p:spTgt spid="34"/>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3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14:presetBounceEnd="44000">
                                      <p:stCondLst>
                                        <p:cond delay="200"/>
                                      </p:stCondLst>
                                      <p:childTnLst>
                                        <p:set>
                                          <p:cBhvr>
                                            <p:cTn id="35" dur="1" fill="hold">
                                              <p:stCondLst>
                                                <p:cond delay="0"/>
                                              </p:stCondLst>
                                            </p:cTn>
                                            <p:tgtEl>
                                              <p:spTgt spid="39"/>
                                            </p:tgtEl>
                                            <p:attrNameLst>
                                              <p:attrName>style.visibility</p:attrName>
                                            </p:attrNameLst>
                                          </p:cBhvr>
                                          <p:to>
                                            <p:strVal val="visible"/>
                                          </p:to>
                                        </p:set>
                                        <p:anim calcmode="lin" valueType="num" p14:bounceEnd="44000">
                                          <p:cBhvr additive="base">
                                            <p:cTn id="36" dur="500" fill="hold"/>
                                            <p:tgtEl>
                                              <p:spTgt spid="39"/>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39"/>
                                            </p:tgtEl>
                                            <p:attrNameLst>
                                              <p:attrName>ppt_y</p:attrName>
                                            </p:attrNameLst>
                                          </p:cBhvr>
                                          <p:tavLst>
                                            <p:tav tm="0">
                                              <p:val>
                                                <p:strVal val="1+#ppt_h/2"/>
                                              </p:val>
                                            </p:tav>
                                            <p:tav tm="100000">
                                              <p:val>
                                                <p:strVal val="#ppt_y"/>
                                              </p:val>
                                            </p:tav>
                                          </p:tavLst>
                                        </p:anim>
                                      </p:childTnLst>
                                    </p:cTn>
                                  </p:par>
                                </p:childTnLst>
                              </p:cTn>
                            </p:par>
                            <p:par>
                              <p:cTn id="38" fill="hold">
                                <p:stCondLst>
                                  <p:cond delay="2000"/>
                                </p:stCondLst>
                                <p:childTnLst>
                                  <p:par>
                                    <p:cTn id="39" presetID="2" presetClass="entr" presetSubtype="4" fill="hold" grpId="0" nodeType="afterEffect" p14:presetBounceEnd="44000">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14:bounceEnd="44000">
                                          <p:cBhvr additive="base">
                                            <p:cTn id="41" dur="500" fill="hold"/>
                                            <p:tgtEl>
                                              <p:spTgt spid="61"/>
                                            </p:tgtEl>
                                            <p:attrNameLst>
                                              <p:attrName>ppt_x</p:attrName>
                                            </p:attrNameLst>
                                          </p:cBhvr>
                                          <p:tavLst>
                                            <p:tav tm="0">
                                              <p:val>
                                                <p:strVal val="#ppt_x"/>
                                              </p:val>
                                            </p:tav>
                                            <p:tav tm="100000">
                                              <p:val>
                                                <p:strVal val="#ppt_x"/>
                                              </p:val>
                                            </p:tav>
                                          </p:tavLst>
                                        </p:anim>
                                        <p:anim calcmode="lin" valueType="num" p14:bounceEnd="44000">
                                          <p:cBhvr additive="base">
                                            <p:cTn id="42" dur="500" fill="hold"/>
                                            <p:tgtEl>
                                              <p:spTgt spid="6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44000">
                                      <p:stCondLst>
                                        <p:cond delay="100"/>
                                      </p:stCondLst>
                                      <p:childTnLst>
                                        <p:set>
                                          <p:cBhvr>
                                            <p:cTn id="44" dur="1" fill="hold">
                                              <p:stCondLst>
                                                <p:cond delay="0"/>
                                              </p:stCondLst>
                                            </p:cTn>
                                            <p:tgtEl>
                                              <p:spTgt spid="62"/>
                                            </p:tgtEl>
                                            <p:attrNameLst>
                                              <p:attrName>style.visibility</p:attrName>
                                            </p:attrNameLst>
                                          </p:cBhvr>
                                          <p:to>
                                            <p:strVal val="visible"/>
                                          </p:to>
                                        </p:set>
                                        <p:anim calcmode="lin" valueType="num" p14:bounceEnd="44000">
                                          <p:cBhvr additive="base">
                                            <p:cTn id="45" dur="500" fill="hold"/>
                                            <p:tgtEl>
                                              <p:spTgt spid="62"/>
                                            </p:tgtEl>
                                            <p:attrNameLst>
                                              <p:attrName>ppt_x</p:attrName>
                                            </p:attrNameLst>
                                          </p:cBhvr>
                                          <p:tavLst>
                                            <p:tav tm="0">
                                              <p:val>
                                                <p:strVal val="#ppt_x"/>
                                              </p:val>
                                            </p:tav>
                                            <p:tav tm="100000">
                                              <p:val>
                                                <p:strVal val="#ppt_x"/>
                                              </p:val>
                                            </p:tav>
                                          </p:tavLst>
                                        </p:anim>
                                        <p:anim calcmode="lin" valueType="num" p14:bounceEnd="44000">
                                          <p:cBhvr additive="base">
                                            <p:cTn id="46" dur="500" fill="hold"/>
                                            <p:tgtEl>
                                              <p:spTgt spid="6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14:presetBounceEnd="44000">
                                      <p:stCondLst>
                                        <p:cond delay="200"/>
                                      </p:stCondLst>
                                      <p:childTnLst>
                                        <p:set>
                                          <p:cBhvr>
                                            <p:cTn id="48" dur="1" fill="hold">
                                              <p:stCondLst>
                                                <p:cond delay="0"/>
                                              </p:stCondLst>
                                            </p:cTn>
                                            <p:tgtEl>
                                              <p:spTgt spid="63"/>
                                            </p:tgtEl>
                                            <p:attrNameLst>
                                              <p:attrName>style.visibility</p:attrName>
                                            </p:attrNameLst>
                                          </p:cBhvr>
                                          <p:to>
                                            <p:strVal val="visible"/>
                                          </p:to>
                                        </p:set>
                                        <p:anim calcmode="lin" valueType="num" p14:bounceEnd="44000">
                                          <p:cBhvr additive="base">
                                            <p:cTn id="49" dur="500" fill="hold"/>
                                            <p:tgtEl>
                                              <p:spTgt spid="63"/>
                                            </p:tgtEl>
                                            <p:attrNameLst>
                                              <p:attrName>ppt_x</p:attrName>
                                            </p:attrNameLst>
                                          </p:cBhvr>
                                          <p:tavLst>
                                            <p:tav tm="0">
                                              <p:val>
                                                <p:strVal val="#ppt_x"/>
                                              </p:val>
                                            </p:tav>
                                            <p:tav tm="100000">
                                              <p:val>
                                                <p:strVal val="#ppt_x"/>
                                              </p:val>
                                            </p:tav>
                                          </p:tavLst>
                                        </p:anim>
                                        <p:anim calcmode="lin" valueType="num" p14:bounceEnd="44000">
                                          <p:cBhvr additive="base">
                                            <p:cTn id="50" dur="500" fill="hold"/>
                                            <p:tgtEl>
                                              <p:spTgt spid="63"/>
                                            </p:tgtEl>
                                            <p:attrNameLst>
                                              <p:attrName>ppt_y</p:attrName>
                                            </p:attrNameLst>
                                          </p:cBhvr>
                                          <p:tavLst>
                                            <p:tav tm="0">
                                              <p:val>
                                                <p:strVal val="1+#ppt_h/2"/>
                                              </p:val>
                                            </p:tav>
                                            <p:tav tm="100000">
                                              <p:val>
                                                <p:strVal val="#ppt_y"/>
                                              </p:val>
                                            </p:tav>
                                          </p:tavLst>
                                        </p:anim>
                                      </p:childTnLst>
                                    </p:cTn>
                                  </p:par>
                                  <p:par>
                                    <p:cTn id="51" presetID="31" presetClass="entr" presetSubtype="0" fill="hold" grpId="0" nodeType="withEffect">
                                      <p:stCondLst>
                                        <p:cond delay="400"/>
                                      </p:stCondLst>
                                      <p:childTnLst>
                                        <p:set>
                                          <p:cBhvr>
                                            <p:cTn id="52" dur="1" fill="hold">
                                              <p:stCondLst>
                                                <p:cond delay="0"/>
                                              </p:stCondLst>
                                            </p:cTn>
                                            <p:tgtEl>
                                              <p:spTgt spid="65"/>
                                            </p:tgtEl>
                                            <p:attrNameLst>
                                              <p:attrName>style.visibility</p:attrName>
                                            </p:attrNameLst>
                                          </p:cBhvr>
                                          <p:to>
                                            <p:strVal val="visible"/>
                                          </p:to>
                                        </p:set>
                                        <p:anim calcmode="lin" valueType="num">
                                          <p:cBhvr>
                                            <p:cTn id="53" dur="500" fill="hold"/>
                                            <p:tgtEl>
                                              <p:spTgt spid="65"/>
                                            </p:tgtEl>
                                            <p:attrNameLst>
                                              <p:attrName>ppt_w</p:attrName>
                                            </p:attrNameLst>
                                          </p:cBhvr>
                                          <p:tavLst>
                                            <p:tav tm="0">
                                              <p:val>
                                                <p:fltVal val="0"/>
                                              </p:val>
                                            </p:tav>
                                            <p:tav tm="100000">
                                              <p:val>
                                                <p:strVal val="#ppt_w"/>
                                              </p:val>
                                            </p:tav>
                                          </p:tavLst>
                                        </p:anim>
                                        <p:anim calcmode="lin" valueType="num">
                                          <p:cBhvr>
                                            <p:cTn id="54" dur="500" fill="hold"/>
                                            <p:tgtEl>
                                              <p:spTgt spid="65"/>
                                            </p:tgtEl>
                                            <p:attrNameLst>
                                              <p:attrName>ppt_h</p:attrName>
                                            </p:attrNameLst>
                                          </p:cBhvr>
                                          <p:tavLst>
                                            <p:tav tm="0">
                                              <p:val>
                                                <p:fltVal val="0"/>
                                              </p:val>
                                            </p:tav>
                                            <p:tav tm="100000">
                                              <p:val>
                                                <p:strVal val="#ppt_h"/>
                                              </p:val>
                                            </p:tav>
                                          </p:tavLst>
                                        </p:anim>
                                        <p:anim calcmode="lin" valueType="num">
                                          <p:cBhvr>
                                            <p:cTn id="55" dur="500" fill="hold"/>
                                            <p:tgtEl>
                                              <p:spTgt spid="65"/>
                                            </p:tgtEl>
                                            <p:attrNameLst>
                                              <p:attrName>style.rotation</p:attrName>
                                            </p:attrNameLst>
                                          </p:cBhvr>
                                          <p:tavLst>
                                            <p:tav tm="0">
                                              <p:val>
                                                <p:fltVal val="90"/>
                                              </p:val>
                                            </p:tav>
                                            <p:tav tm="100000">
                                              <p:val>
                                                <p:fltVal val="0"/>
                                              </p:val>
                                            </p:tav>
                                          </p:tavLst>
                                        </p:anim>
                                        <p:animEffect transition="in" filter="fade">
                                          <p:cBhvr>
                                            <p:cTn id="56" dur="500"/>
                                            <p:tgtEl>
                                              <p:spTgt spid="65"/>
                                            </p:tgtEl>
                                          </p:cBhvr>
                                        </p:animEffect>
                                      </p:childTnLst>
                                    </p:cTn>
                                  </p:par>
                                  <p:par>
                                    <p:cTn id="57" presetID="31" presetClass="entr" presetSubtype="0" fill="hold" grpId="0" nodeType="withEffect">
                                      <p:stCondLst>
                                        <p:cond delay="500"/>
                                      </p:stCondLst>
                                      <p:childTnLst>
                                        <p:set>
                                          <p:cBhvr>
                                            <p:cTn id="58" dur="1" fill="hold">
                                              <p:stCondLst>
                                                <p:cond delay="0"/>
                                              </p:stCondLst>
                                            </p:cTn>
                                            <p:tgtEl>
                                              <p:spTgt spid="66"/>
                                            </p:tgtEl>
                                            <p:attrNameLst>
                                              <p:attrName>style.visibility</p:attrName>
                                            </p:attrNameLst>
                                          </p:cBhvr>
                                          <p:to>
                                            <p:strVal val="visible"/>
                                          </p:to>
                                        </p:set>
                                        <p:anim calcmode="lin" valueType="num">
                                          <p:cBhvr>
                                            <p:cTn id="59" dur="500" fill="hold"/>
                                            <p:tgtEl>
                                              <p:spTgt spid="66"/>
                                            </p:tgtEl>
                                            <p:attrNameLst>
                                              <p:attrName>ppt_w</p:attrName>
                                            </p:attrNameLst>
                                          </p:cBhvr>
                                          <p:tavLst>
                                            <p:tav tm="0">
                                              <p:val>
                                                <p:fltVal val="0"/>
                                              </p:val>
                                            </p:tav>
                                            <p:tav tm="100000">
                                              <p:val>
                                                <p:strVal val="#ppt_w"/>
                                              </p:val>
                                            </p:tav>
                                          </p:tavLst>
                                        </p:anim>
                                        <p:anim calcmode="lin" valueType="num">
                                          <p:cBhvr>
                                            <p:cTn id="60" dur="500" fill="hold"/>
                                            <p:tgtEl>
                                              <p:spTgt spid="66"/>
                                            </p:tgtEl>
                                            <p:attrNameLst>
                                              <p:attrName>ppt_h</p:attrName>
                                            </p:attrNameLst>
                                          </p:cBhvr>
                                          <p:tavLst>
                                            <p:tav tm="0">
                                              <p:val>
                                                <p:fltVal val="0"/>
                                              </p:val>
                                            </p:tav>
                                            <p:tav tm="100000">
                                              <p:val>
                                                <p:strVal val="#ppt_h"/>
                                              </p:val>
                                            </p:tav>
                                          </p:tavLst>
                                        </p:anim>
                                        <p:anim calcmode="lin" valueType="num">
                                          <p:cBhvr>
                                            <p:cTn id="61" dur="500" fill="hold"/>
                                            <p:tgtEl>
                                              <p:spTgt spid="66"/>
                                            </p:tgtEl>
                                            <p:attrNameLst>
                                              <p:attrName>style.rotation</p:attrName>
                                            </p:attrNameLst>
                                          </p:cBhvr>
                                          <p:tavLst>
                                            <p:tav tm="0">
                                              <p:val>
                                                <p:fltVal val="90"/>
                                              </p:val>
                                            </p:tav>
                                            <p:tav tm="100000">
                                              <p:val>
                                                <p:fltVal val="0"/>
                                              </p:val>
                                            </p:tav>
                                          </p:tavLst>
                                        </p:anim>
                                        <p:animEffect transition="in" filter="fade">
                                          <p:cBhvr>
                                            <p:cTn id="62" dur="500"/>
                                            <p:tgtEl>
                                              <p:spTgt spid="66"/>
                                            </p:tgtEl>
                                          </p:cBhvr>
                                        </p:animEffect>
                                      </p:childTnLst>
                                    </p:cTn>
                                  </p:par>
                                  <p:par>
                                    <p:cTn id="63" presetID="31" presetClass="entr" presetSubtype="0" fill="hold" grpId="0" nodeType="withEffect">
                                      <p:stCondLst>
                                        <p:cond delay="600"/>
                                      </p:stCondLst>
                                      <p:childTnLst>
                                        <p:set>
                                          <p:cBhvr>
                                            <p:cTn id="64" dur="1" fill="hold">
                                              <p:stCondLst>
                                                <p:cond delay="0"/>
                                              </p:stCondLst>
                                            </p:cTn>
                                            <p:tgtEl>
                                              <p:spTgt spid="68"/>
                                            </p:tgtEl>
                                            <p:attrNameLst>
                                              <p:attrName>style.visibility</p:attrName>
                                            </p:attrNameLst>
                                          </p:cBhvr>
                                          <p:to>
                                            <p:strVal val="visible"/>
                                          </p:to>
                                        </p:set>
                                        <p:anim calcmode="lin" valueType="num">
                                          <p:cBhvr>
                                            <p:cTn id="65" dur="500" fill="hold"/>
                                            <p:tgtEl>
                                              <p:spTgt spid="68"/>
                                            </p:tgtEl>
                                            <p:attrNameLst>
                                              <p:attrName>ppt_w</p:attrName>
                                            </p:attrNameLst>
                                          </p:cBhvr>
                                          <p:tavLst>
                                            <p:tav tm="0">
                                              <p:val>
                                                <p:fltVal val="0"/>
                                              </p:val>
                                            </p:tav>
                                            <p:tav tm="100000">
                                              <p:val>
                                                <p:strVal val="#ppt_w"/>
                                              </p:val>
                                            </p:tav>
                                          </p:tavLst>
                                        </p:anim>
                                        <p:anim calcmode="lin" valueType="num">
                                          <p:cBhvr>
                                            <p:cTn id="66" dur="500" fill="hold"/>
                                            <p:tgtEl>
                                              <p:spTgt spid="68"/>
                                            </p:tgtEl>
                                            <p:attrNameLst>
                                              <p:attrName>ppt_h</p:attrName>
                                            </p:attrNameLst>
                                          </p:cBhvr>
                                          <p:tavLst>
                                            <p:tav tm="0">
                                              <p:val>
                                                <p:fltVal val="0"/>
                                              </p:val>
                                            </p:tav>
                                            <p:tav tm="100000">
                                              <p:val>
                                                <p:strVal val="#ppt_h"/>
                                              </p:val>
                                            </p:tav>
                                          </p:tavLst>
                                        </p:anim>
                                        <p:anim calcmode="lin" valueType="num">
                                          <p:cBhvr>
                                            <p:cTn id="67" dur="500" fill="hold"/>
                                            <p:tgtEl>
                                              <p:spTgt spid="68"/>
                                            </p:tgtEl>
                                            <p:attrNameLst>
                                              <p:attrName>style.rotation</p:attrName>
                                            </p:attrNameLst>
                                          </p:cBhvr>
                                          <p:tavLst>
                                            <p:tav tm="0">
                                              <p:val>
                                                <p:fltVal val="90"/>
                                              </p:val>
                                            </p:tav>
                                            <p:tav tm="100000">
                                              <p:val>
                                                <p:fltVal val="0"/>
                                              </p:val>
                                            </p:tav>
                                          </p:tavLst>
                                        </p:anim>
                                        <p:animEffect transition="in" filter="fade">
                                          <p:cBhvr>
                                            <p:cTn id="68" dur="500"/>
                                            <p:tgtEl>
                                              <p:spTgt spid="68"/>
                                            </p:tgtEl>
                                          </p:cBhvr>
                                        </p:animEffect>
                                      </p:childTnLst>
                                    </p:cTn>
                                  </p:par>
                                </p:childTnLst>
                              </p:cTn>
                            </p:par>
                            <p:par>
                              <p:cTn id="69" fill="hold">
                                <p:stCondLst>
                                  <p:cond delay="2500"/>
                                </p:stCondLst>
                                <p:childTnLst>
                                  <p:par>
                                    <p:cTn id="70" presetID="22" presetClass="entr" presetSubtype="8"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1000"/>
                                            <p:tgtEl>
                                              <p:spTgt spid="23"/>
                                            </p:tgtEl>
                                          </p:cBhvr>
                                        </p:animEffect>
                                      </p:childTnLst>
                                    </p:cTn>
                                  </p:par>
                                </p:childTnLst>
                              </p:cTn>
                            </p:par>
                            <p:par>
                              <p:cTn id="73" fill="hold">
                                <p:stCondLst>
                                  <p:cond delay="3500"/>
                                </p:stCondLst>
                                <p:childTnLst>
                                  <p:par>
                                    <p:cTn id="74" presetID="22" presetClass="entr" presetSubtype="2"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right)">
                                          <p:cBhvr>
                                            <p:cTn id="76" dur="500"/>
                                            <p:tgtEl>
                                              <p:spTgt spid="19"/>
                                            </p:tgtEl>
                                          </p:cBhvr>
                                        </p:animEffect>
                                      </p:childTnLst>
                                    </p:cTn>
                                  </p:par>
                                  <p:par>
                                    <p:cTn id="77" presetID="22" presetClass="entr" presetSubtype="2" fill="hold" grpId="0" nodeType="withEffect">
                                      <p:stCondLst>
                                        <p:cond delay="200"/>
                                      </p:stCondLst>
                                      <p:childTnLst>
                                        <p:set>
                                          <p:cBhvr>
                                            <p:cTn id="78" dur="1" fill="hold">
                                              <p:stCondLst>
                                                <p:cond delay="0"/>
                                              </p:stCondLst>
                                            </p:cTn>
                                            <p:tgtEl>
                                              <p:spTgt spid="20"/>
                                            </p:tgtEl>
                                            <p:attrNameLst>
                                              <p:attrName>style.visibility</p:attrName>
                                            </p:attrNameLst>
                                          </p:cBhvr>
                                          <p:to>
                                            <p:strVal val="visible"/>
                                          </p:to>
                                        </p:set>
                                        <p:animEffect transition="in" filter="wipe(right)">
                                          <p:cBhvr>
                                            <p:cTn id="79" dur="500"/>
                                            <p:tgtEl>
                                              <p:spTgt spid="20"/>
                                            </p:tgtEl>
                                          </p:cBhvr>
                                        </p:animEffect>
                                      </p:childTnLst>
                                    </p:cTn>
                                  </p:par>
                                  <p:par>
                                    <p:cTn id="80" presetID="22" presetClass="entr" presetSubtype="2" fill="hold" grpId="0" nodeType="withEffect">
                                      <p:stCondLst>
                                        <p:cond delay="400"/>
                                      </p:stCondLst>
                                      <p:childTnLst>
                                        <p:set>
                                          <p:cBhvr>
                                            <p:cTn id="81" dur="1" fill="hold">
                                              <p:stCondLst>
                                                <p:cond delay="0"/>
                                              </p:stCondLst>
                                            </p:cTn>
                                            <p:tgtEl>
                                              <p:spTgt spid="21"/>
                                            </p:tgtEl>
                                            <p:attrNameLst>
                                              <p:attrName>style.visibility</p:attrName>
                                            </p:attrNameLst>
                                          </p:cBhvr>
                                          <p:to>
                                            <p:strVal val="visible"/>
                                          </p:to>
                                        </p:set>
                                        <p:animEffect transition="in" filter="wipe(right)">
                                          <p:cBhvr>
                                            <p:cTn id="8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19" grpId="0"/>
          <p:bldP spid="20" grpId="0"/>
          <p:bldP spid="21" grpId="0"/>
          <p:bldP spid="23" grpId="0" bldLvl="0" animBg="1"/>
          <p:bldP spid="61" grpId="0" bldLvl="0" animBg="1"/>
          <p:bldP spid="62" grpId="0" bldLvl="0" animBg="1"/>
          <p:bldP spid="63" grpId="0" bldLvl="0" animBg="1"/>
          <p:bldP spid="65" grpId="0" bldLvl="0" animBg="1"/>
          <p:bldP spid="66" grpId="0" bldLvl="0" animBg="1"/>
          <p:bldP spid="68"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10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ppt_x"/>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200"/>
                                      </p:stCondLst>
                                      <p:childTnLst>
                                        <p:set>
                                          <p:cBhvr>
                                            <p:cTn id="35" dur="1" fill="hold">
                                              <p:stCondLst>
                                                <p:cond delay="0"/>
                                              </p:stCondLst>
                                            </p:cTn>
                                            <p:tgtEl>
                                              <p:spTgt spid="39"/>
                                            </p:tgtEl>
                                            <p:attrNameLst>
                                              <p:attrName>style.visibility</p:attrName>
                                            </p:attrNameLst>
                                          </p:cBhvr>
                                          <p:to>
                                            <p:strVal val="visible"/>
                                          </p:to>
                                        </p:set>
                                        <p:anim calcmode="lin" valueType="num">
                                          <p:cBhvr additive="base">
                                            <p:cTn id="36" dur="500" fill="hold"/>
                                            <p:tgtEl>
                                              <p:spTgt spid="39"/>
                                            </p:tgtEl>
                                            <p:attrNameLst>
                                              <p:attrName>ppt_x</p:attrName>
                                            </p:attrNameLst>
                                          </p:cBhvr>
                                          <p:tavLst>
                                            <p:tav tm="0">
                                              <p:val>
                                                <p:strVal val="#ppt_x"/>
                                              </p:val>
                                            </p:tav>
                                            <p:tav tm="100000">
                                              <p:val>
                                                <p:strVal val="#ppt_x"/>
                                              </p:val>
                                            </p:tav>
                                          </p:tavLst>
                                        </p:anim>
                                        <p:anim calcmode="lin" valueType="num">
                                          <p:cBhvr additive="base">
                                            <p:cTn id="37" dur="500" fill="hold"/>
                                            <p:tgtEl>
                                              <p:spTgt spid="39"/>
                                            </p:tgtEl>
                                            <p:attrNameLst>
                                              <p:attrName>ppt_y</p:attrName>
                                            </p:attrNameLst>
                                          </p:cBhvr>
                                          <p:tavLst>
                                            <p:tav tm="0">
                                              <p:val>
                                                <p:strVal val="1+#ppt_h/2"/>
                                              </p:val>
                                            </p:tav>
                                            <p:tav tm="100000">
                                              <p:val>
                                                <p:strVal val="#ppt_y"/>
                                              </p:val>
                                            </p:tav>
                                          </p:tavLst>
                                        </p:anim>
                                      </p:childTnLst>
                                    </p:cTn>
                                  </p:par>
                                </p:childTnLst>
                              </p:cTn>
                            </p:par>
                            <p:par>
                              <p:cTn id="38" fill="hold">
                                <p:stCondLst>
                                  <p:cond delay="2000"/>
                                </p:stCondLst>
                                <p:childTnLst>
                                  <p:par>
                                    <p:cTn id="39" presetID="2" presetClass="entr" presetSubtype="4"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ppt_x"/>
                                              </p:val>
                                            </p:tav>
                                            <p:tav tm="100000">
                                              <p:val>
                                                <p:strVal val="#ppt_x"/>
                                              </p:val>
                                            </p:tav>
                                          </p:tavLst>
                                        </p:anim>
                                        <p:anim calcmode="lin" valueType="num">
                                          <p:cBhvr additive="base">
                                            <p:cTn id="42" dur="500" fill="hold"/>
                                            <p:tgtEl>
                                              <p:spTgt spid="6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100"/>
                                      </p:stCondLst>
                                      <p:childTnLst>
                                        <p:set>
                                          <p:cBhvr>
                                            <p:cTn id="44" dur="1" fill="hold">
                                              <p:stCondLst>
                                                <p:cond delay="0"/>
                                              </p:stCondLst>
                                            </p:cTn>
                                            <p:tgtEl>
                                              <p:spTgt spid="62"/>
                                            </p:tgtEl>
                                            <p:attrNameLst>
                                              <p:attrName>style.visibility</p:attrName>
                                            </p:attrNameLst>
                                          </p:cBhvr>
                                          <p:to>
                                            <p:strVal val="visible"/>
                                          </p:to>
                                        </p:set>
                                        <p:anim calcmode="lin" valueType="num">
                                          <p:cBhvr additive="base">
                                            <p:cTn id="45" dur="500" fill="hold"/>
                                            <p:tgtEl>
                                              <p:spTgt spid="62"/>
                                            </p:tgtEl>
                                            <p:attrNameLst>
                                              <p:attrName>ppt_x</p:attrName>
                                            </p:attrNameLst>
                                          </p:cBhvr>
                                          <p:tavLst>
                                            <p:tav tm="0">
                                              <p:val>
                                                <p:strVal val="#ppt_x"/>
                                              </p:val>
                                            </p:tav>
                                            <p:tav tm="100000">
                                              <p:val>
                                                <p:strVal val="#ppt_x"/>
                                              </p:val>
                                            </p:tav>
                                          </p:tavLst>
                                        </p:anim>
                                        <p:anim calcmode="lin" valueType="num">
                                          <p:cBhvr additive="base">
                                            <p:cTn id="46" dur="500" fill="hold"/>
                                            <p:tgtEl>
                                              <p:spTgt spid="6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200"/>
                                      </p:stCondLst>
                                      <p:childTnLst>
                                        <p:set>
                                          <p:cBhvr>
                                            <p:cTn id="48" dur="1" fill="hold">
                                              <p:stCondLst>
                                                <p:cond delay="0"/>
                                              </p:stCondLst>
                                            </p:cTn>
                                            <p:tgtEl>
                                              <p:spTgt spid="63"/>
                                            </p:tgtEl>
                                            <p:attrNameLst>
                                              <p:attrName>style.visibility</p:attrName>
                                            </p:attrNameLst>
                                          </p:cBhvr>
                                          <p:to>
                                            <p:strVal val="visible"/>
                                          </p:to>
                                        </p:set>
                                        <p:anim calcmode="lin" valueType="num">
                                          <p:cBhvr additive="base">
                                            <p:cTn id="49" dur="500" fill="hold"/>
                                            <p:tgtEl>
                                              <p:spTgt spid="63"/>
                                            </p:tgtEl>
                                            <p:attrNameLst>
                                              <p:attrName>ppt_x</p:attrName>
                                            </p:attrNameLst>
                                          </p:cBhvr>
                                          <p:tavLst>
                                            <p:tav tm="0">
                                              <p:val>
                                                <p:strVal val="#ppt_x"/>
                                              </p:val>
                                            </p:tav>
                                            <p:tav tm="100000">
                                              <p:val>
                                                <p:strVal val="#ppt_x"/>
                                              </p:val>
                                            </p:tav>
                                          </p:tavLst>
                                        </p:anim>
                                        <p:anim calcmode="lin" valueType="num">
                                          <p:cBhvr additive="base">
                                            <p:cTn id="50" dur="500" fill="hold"/>
                                            <p:tgtEl>
                                              <p:spTgt spid="63"/>
                                            </p:tgtEl>
                                            <p:attrNameLst>
                                              <p:attrName>ppt_y</p:attrName>
                                            </p:attrNameLst>
                                          </p:cBhvr>
                                          <p:tavLst>
                                            <p:tav tm="0">
                                              <p:val>
                                                <p:strVal val="1+#ppt_h/2"/>
                                              </p:val>
                                            </p:tav>
                                            <p:tav tm="100000">
                                              <p:val>
                                                <p:strVal val="#ppt_y"/>
                                              </p:val>
                                            </p:tav>
                                          </p:tavLst>
                                        </p:anim>
                                      </p:childTnLst>
                                    </p:cTn>
                                  </p:par>
                                  <p:par>
                                    <p:cTn id="51" presetID="31" presetClass="entr" presetSubtype="0" fill="hold" grpId="0" nodeType="withEffect">
                                      <p:stCondLst>
                                        <p:cond delay="400"/>
                                      </p:stCondLst>
                                      <p:childTnLst>
                                        <p:set>
                                          <p:cBhvr>
                                            <p:cTn id="52" dur="1" fill="hold">
                                              <p:stCondLst>
                                                <p:cond delay="0"/>
                                              </p:stCondLst>
                                            </p:cTn>
                                            <p:tgtEl>
                                              <p:spTgt spid="65"/>
                                            </p:tgtEl>
                                            <p:attrNameLst>
                                              <p:attrName>style.visibility</p:attrName>
                                            </p:attrNameLst>
                                          </p:cBhvr>
                                          <p:to>
                                            <p:strVal val="visible"/>
                                          </p:to>
                                        </p:set>
                                        <p:anim calcmode="lin" valueType="num">
                                          <p:cBhvr>
                                            <p:cTn id="53" dur="500" fill="hold"/>
                                            <p:tgtEl>
                                              <p:spTgt spid="65"/>
                                            </p:tgtEl>
                                            <p:attrNameLst>
                                              <p:attrName>ppt_w</p:attrName>
                                            </p:attrNameLst>
                                          </p:cBhvr>
                                          <p:tavLst>
                                            <p:tav tm="0">
                                              <p:val>
                                                <p:fltVal val="0"/>
                                              </p:val>
                                            </p:tav>
                                            <p:tav tm="100000">
                                              <p:val>
                                                <p:strVal val="#ppt_w"/>
                                              </p:val>
                                            </p:tav>
                                          </p:tavLst>
                                        </p:anim>
                                        <p:anim calcmode="lin" valueType="num">
                                          <p:cBhvr>
                                            <p:cTn id="54" dur="500" fill="hold"/>
                                            <p:tgtEl>
                                              <p:spTgt spid="65"/>
                                            </p:tgtEl>
                                            <p:attrNameLst>
                                              <p:attrName>ppt_h</p:attrName>
                                            </p:attrNameLst>
                                          </p:cBhvr>
                                          <p:tavLst>
                                            <p:tav tm="0">
                                              <p:val>
                                                <p:fltVal val="0"/>
                                              </p:val>
                                            </p:tav>
                                            <p:tav tm="100000">
                                              <p:val>
                                                <p:strVal val="#ppt_h"/>
                                              </p:val>
                                            </p:tav>
                                          </p:tavLst>
                                        </p:anim>
                                        <p:anim calcmode="lin" valueType="num">
                                          <p:cBhvr>
                                            <p:cTn id="55" dur="500" fill="hold"/>
                                            <p:tgtEl>
                                              <p:spTgt spid="65"/>
                                            </p:tgtEl>
                                            <p:attrNameLst>
                                              <p:attrName>style.rotation</p:attrName>
                                            </p:attrNameLst>
                                          </p:cBhvr>
                                          <p:tavLst>
                                            <p:tav tm="0">
                                              <p:val>
                                                <p:fltVal val="90"/>
                                              </p:val>
                                            </p:tav>
                                            <p:tav tm="100000">
                                              <p:val>
                                                <p:fltVal val="0"/>
                                              </p:val>
                                            </p:tav>
                                          </p:tavLst>
                                        </p:anim>
                                        <p:animEffect transition="in" filter="fade">
                                          <p:cBhvr>
                                            <p:cTn id="56" dur="500"/>
                                            <p:tgtEl>
                                              <p:spTgt spid="65"/>
                                            </p:tgtEl>
                                          </p:cBhvr>
                                        </p:animEffect>
                                      </p:childTnLst>
                                    </p:cTn>
                                  </p:par>
                                  <p:par>
                                    <p:cTn id="57" presetID="31" presetClass="entr" presetSubtype="0" fill="hold" grpId="0" nodeType="withEffect">
                                      <p:stCondLst>
                                        <p:cond delay="500"/>
                                      </p:stCondLst>
                                      <p:childTnLst>
                                        <p:set>
                                          <p:cBhvr>
                                            <p:cTn id="58" dur="1" fill="hold">
                                              <p:stCondLst>
                                                <p:cond delay="0"/>
                                              </p:stCondLst>
                                            </p:cTn>
                                            <p:tgtEl>
                                              <p:spTgt spid="66"/>
                                            </p:tgtEl>
                                            <p:attrNameLst>
                                              <p:attrName>style.visibility</p:attrName>
                                            </p:attrNameLst>
                                          </p:cBhvr>
                                          <p:to>
                                            <p:strVal val="visible"/>
                                          </p:to>
                                        </p:set>
                                        <p:anim calcmode="lin" valueType="num">
                                          <p:cBhvr>
                                            <p:cTn id="59" dur="500" fill="hold"/>
                                            <p:tgtEl>
                                              <p:spTgt spid="66"/>
                                            </p:tgtEl>
                                            <p:attrNameLst>
                                              <p:attrName>ppt_w</p:attrName>
                                            </p:attrNameLst>
                                          </p:cBhvr>
                                          <p:tavLst>
                                            <p:tav tm="0">
                                              <p:val>
                                                <p:fltVal val="0"/>
                                              </p:val>
                                            </p:tav>
                                            <p:tav tm="100000">
                                              <p:val>
                                                <p:strVal val="#ppt_w"/>
                                              </p:val>
                                            </p:tav>
                                          </p:tavLst>
                                        </p:anim>
                                        <p:anim calcmode="lin" valueType="num">
                                          <p:cBhvr>
                                            <p:cTn id="60" dur="500" fill="hold"/>
                                            <p:tgtEl>
                                              <p:spTgt spid="66"/>
                                            </p:tgtEl>
                                            <p:attrNameLst>
                                              <p:attrName>ppt_h</p:attrName>
                                            </p:attrNameLst>
                                          </p:cBhvr>
                                          <p:tavLst>
                                            <p:tav tm="0">
                                              <p:val>
                                                <p:fltVal val="0"/>
                                              </p:val>
                                            </p:tav>
                                            <p:tav tm="100000">
                                              <p:val>
                                                <p:strVal val="#ppt_h"/>
                                              </p:val>
                                            </p:tav>
                                          </p:tavLst>
                                        </p:anim>
                                        <p:anim calcmode="lin" valueType="num">
                                          <p:cBhvr>
                                            <p:cTn id="61" dur="500" fill="hold"/>
                                            <p:tgtEl>
                                              <p:spTgt spid="66"/>
                                            </p:tgtEl>
                                            <p:attrNameLst>
                                              <p:attrName>style.rotation</p:attrName>
                                            </p:attrNameLst>
                                          </p:cBhvr>
                                          <p:tavLst>
                                            <p:tav tm="0">
                                              <p:val>
                                                <p:fltVal val="90"/>
                                              </p:val>
                                            </p:tav>
                                            <p:tav tm="100000">
                                              <p:val>
                                                <p:fltVal val="0"/>
                                              </p:val>
                                            </p:tav>
                                          </p:tavLst>
                                        </p:anim>
                                        <p:animEffect transition="in" filter="fade">
                                          <p:cBhvr>
                                            <p:cTn id="62" dur="500"/>
                                            <p:tgtEl>
                                              <p:spTgt spid="66"/>
                                            </p:tgtEl>
                                          </p:cBhvr>
                                        </p:animEffect>
                                      </p:childTnLst>
                                    </p:cTn>
                                  </p:par>
                                  <p:par>
                                    <p:cTn id="63" presetID="31" presetClass="entr" presetSubtype="0" fill="hold" grpId="0" nodeType="withEffect">
                                      <p:stCondLst>
                                        <p:cond delay="600"/>
                                      </p:stCondLst>
                                      <p:childTnLst>
                                        <p:set>
                                          <p:cBhvr>
                                            <p:cTn id="64" dur="1" fill="hold">
                                              <p:stCondLst>
                                                <p:cond delay="0"/>
                                              </p:stCondLst>
                                            </p:cTn>
                                            <p:tgtEl>
                                              <p:spTgt spid="68"/>
                                            </p:tgtEl>
                                            <p:attrNameLst>
                                              <p:attrName>style.visibility</p:attrName>
                                            </p:attrNameLst>
                                          </p:cBhvr>
                                          <p:to>
                                            <p:strVal val="visible"/>
                                          </p:to>
                                        </p:set>
                                        <p:anim calcmode="lin" valueType="num">
                                          <p:cBhvr>
                                            <p:cTn id="65" dur="500" fill="hold"/>
                                            <p:tgtEl>
                                              <p:spTgt spid="68"/>
                                            </p:tgtEl>
                                            <p:attrNameLst>
                                              <p:attrName>ppt_w</p:attrName>
                                            </p:attrNameLst>
                                          </p:cBhvr>
                                          <p:tavLst>
                                            <p:tav tm="0">
                                              <p:val>
                                                <p:fltVal val="0"/>
                                              </p:val>
                                            </p:tav>
                                            <p:tav tm="100000">
                                              <p:val>
                                                <p:strVal val="#ppt_w"/>
                                              </p:val>
                                            </p:tav>
                                          </p:tavLst>
                                        </p:anim>
                                        <p:anim calcmode="lin" valueType="num">
                                          <p:cBhvr>
                                            <p:cTn id="66" dur="500" fill="hold"/>
                                            <p:tgtEl>
                                              <p:spTgt spid="68"/>
                                            </p:tgtEl>
                                            <p:attrNameLst>
                                              <p:attrName>ppt_h</p:attrName>
                                            </p:attrNameLst>
                                          </p:cBhvr>
                                          <p:tavLst>
                                            <p:tav tm="0">
                                              <p:val>
                                                <p:fltVal val="0"/>
                                              </p:val>
                                            </p:tav>
                                            <p:tav tm="100000">
                                              <p:val>
                                                <p:strVal val="#ppt_h"/>
                                              </p:val>
                                            </p:tav>
                                          </p:tavLst>
                                        </p:anim>
                                        <p:anim calcmode="lin" valueType="num">
                                          <p:cBhvr>
                                            <p:cTn id="67" dur="500" fill="hold"/>
                                            <p:tgtEl>
                                              <p:spTgt spid="68"/>
                                            </p:tgtEl>
                                            <p:attrNameLst>
                                              <p:attrName>style.rotation</p:attrName>
                                            </p:attrNameLst>
                                          </p:cBhvr>
                                          <p:tavLst>
                                            <p:tav tm="0">
                                              <p:val>
                                                <p:fltVal val="90"/>
                                              </p:val>
                                            </p:tav>
                                            <p:tav tm="100000">
                                              <p:val>
                                                <p:fltVal val="0"/>
                                              </p:val>
                                            </p:tav>
                                          </p:tavLst>
                                        </p:anim>
                                        <p:animEffect transition="in" filter="fade">
                                          <p:cBhvr>
                                            <p:cTn id="68" dur="500"/>
                                            <p:tgtEl>
                                              <p:spTgt spid="68"/>
                                            </p:tgtEl>
                                          </p:cBhvr>
                                        </p:animEffect>
                                      </p:childTnLst>
                                    </p:cTn>
                                  </p:par>
                                </p:childTnLst>
                              </p:cTn>
                            </p:par>
                            <p:par>
                              <p:cTn id="69" fill="hold">
                                <p:stCondLst>
                                  <p:cond delay="2500"/>
                                </p:stCondLst>
                                <p:childTnLst>
                                  <p:par>
                                    <p:cTn id="70" presetID="22" presetClass="entr" presetSubtype="8"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1000"/>
                                            <p:tgtEl>
                                              <p:spTgt spid="23"/>
                                            </p:tgtEl>
                                          </p:cBhvr>
                                        </p:animEffect>
                                      </p:childTnLst>
                                    </p:cTn>
                                  </p:par>
                                </p:childTnLst>
                              </p:cTn>
                            </p:par>
                            <p:par>
                              <p:cTn id="73" fill="hold">
                                <p:stCondLst>
                                  <p:cond delay="3500"/>
                                </p:stCondLst>
                                <p:childTnLst>
                                  <p:par>
                                    <p:cTn id="74" presetID="22" presetClass="entr" presetSubtype="2"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right)">
                                          <p:cBhvr>
                                            <p:cTn id="76" dur="500"/>
                                            <p:tgtEl>
                                              <p:spTgt spid="19"/>
                                            </p:tgtEl>
                                          </p:cBhvr>
                                        </p:animEffect>
                                      </p:childTnLst>
                                    </p:cTn>
                                  </p:par>
                                  <p:par>
                                    <p:cTn id="77" presetID="22" presetClass="entr" presetSubtype="2" fill="hold" grpId="0" nodeType="withEffect">
                                      <p:stCondLst>
                                        <p:cond delay="200"/>
                                      </p:stCondLst>
                                      <p:childTnLst>
                                        <p:set>
                                          <p:cBhvr>
                                            <p:cTn id="78" dur="1" fill="hold">
                                              <p:stCondLst>
                                                <p:cond delay="0"/>
                                              </p:stCondLst>
                                            </p:cTn>
                                            <p:tgtEl>
                                              <p:spTgt spid="20"/>
                                            </p:tgtEl>
                                            <p:attrNameLst>
                                              <p:attrName>style.visibility</p:attrName>
                                            </p:attrNameLst>
                                          </p:cBhvr>
                                          <p:to>
                                            <p:strVal val="visible"/>
                                          </p:to>
                                        </p:set>
                                        <p:animEffect transition="in" filter="wipe(right)">
                                          <p:cBhvr>
                                            <p:cTn id="79" dur="500"/>
                                            <p:tgtEl>
                                              <p:spTgt spid="20"/>
                                            </p:tgtEl>
                                          </p:cBhvr>
                                        </p:animEffect>
                                      </p:childTnLst>
                                    </p:cTn>
                                  </p:par>
                                  <p:par>
                                    <p:cTn id="80" presetID="22" presetClass="entr" presetSubtype="2" fill="hold" grpId="0" nodeType="withEffect">
                                      <p:stCondLst>
                                        <p:cond delay="400"/>
                                      </p:stCondLst>
                                      <p:childTnLst>
                                        <p:set>
                                          <p:cBhvr>
                                            <p:cTn id="81" dur="1" fill="hold">
                                              <p:stCondLst>
                                                <p:cond delay="0"/>
                                              </p:stCondLst>
                                            </p:cTn>
                                            <p:tgtEl>
                                              <p:spTgt spid="21"/>
                                            </p:tgtEl>
                                            <p:attrNameLst>
                                              <p:attrName>style.visibility</p:attrName>
                                            </p:attrNameLst>
                                          </p:cBhvr>
                                          <p:to>
                                            <p:strVal val="visible"/>
                                          </p:to>
                                        </p:set>
                                        <p:animEffect transition="in" filter="wipe(right)">
                                          <p:cBhvr>
                                            <p:cTn id="8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19" grpId="0"/>
          <p:bldP spid="20" grpId="0"/>
          <p:bldP spid="21" grpId="0"/>
          <p:bldP spid="23" grpId="0" bldLvl="0" animBg="1"/>
          <p:bldP spid="61" grpId="0" bldLvl="0" animBg="1"/>
          <p:bldP spid="62" grpId="0" bldLvl="0" animBg="1"/>
          <p:bldP spid="63" grpId="0" bldLvl="0" animBg="1"/>
          <p:bldP spid="65" grpId="0" bldLvl="0" animBg="1"/>
          <p:bldP spid="66" grpId="0" bldLvl="0" animBg="1"/>
          <p:bldP spid="68" grpId="0" bldLvl="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1620957" cy="523220"/>
          </a:xfrm>
          <a:prstGeom prst="rect">
            <a:avLst/>
          </a:prstGeom>
          <a:noFill/>
        </p:spPr>
        <p:txBody>
          <a:bodyPr wrap="none" rtlCol="0">
            <a:spAutoFit/>
          </a:bodyPr>
          <a:lstStyle/>
          <a:p>
            <a:r>
              <a:rPr lang="zh-CN" altLang="en-US" sz="2800" dirty="0">
                <a:latin typeface="方正兰亭细黑_GBK" pitchFamily="2" charset="-122"/>
                <a:ea typeface="方正兰亭细黑_GBK" pitchFamily="2" charset="-122"/>
              </a:rPr>
              <a:t>具体方案</a:t>
            </a:r>
            <a:endParaRPr lang="zh-CN" altLang="en-US" sz="2800" dirty="0">
              <a:latin typeface="方正兰亭细黑_GBK" pitchFamily="2" charset="-122"/>
              <a:ea typeface="方正兰亭细黑_GBK" pitchFamily="2" charset="-122"/>
            </a:endParaRPr>
          </a:p>
        </p:txBody>
      </p:sp>
      <p:sp>
        <p:nvSpPr>
          <p:cNvPr id="27" name="TextBox 26"/>
          <p:cNvSpPr txBox="1"/>
          <p:nvPr/>
        </p:nvSpPr>
        <p:spPr>
          <a:xfrm>
            <a:off x="3187889" y="357181"/>
            <a:ext cx="2011680" cy="460375"/>
          </a:xfrm>
          <a:prstGeom prst="rect">
            <a:avLst/>
          </a:prstGeom>
          <a:noFill/>
        </p:spPr>
        <p:txBody>
          <a:bodyPr wrap="none" rtlCol="0">
            <a:spAutoFit/>
          </a:bodyPr>
          <a:lstStyle/>
          <a:p>
            <a:r>
              <a:rPr lang="zh-CN" altLang="en-US" sz="2400" dirty="0">
                <a:solidFill>
                  <a:srgbClr val="C00000"/>
                </a:solidFill>
                <a:latin typeface="Kozuka Gothic Pro R" pitchFamily="34" charset="-128"/>
                <a:ea typeface="Kozuka Gothic Pro R" pitchFamily="34" charset="-128"/>
              </a:rPr>
              <a:t>局部路径规划</a:t>
            </a:r>
            <a:endParaRPr lang="en-US" altLang="zh-CN" sz="24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5596433" y="2000249"/>
            <a:ext cx="5157292" cy="3390819"/>
          </a:xfrm>
          <a:prstGeom prst="rect">
            <a:avLst/>
          </a:prstGeom>
        </p:spPr>
      </p:pic>
      <p:sp>
        <p:nvSpPr>
          <p:cNvPr id="5" name="文本框 4"/>
          <p:cNvSpPr txBox="1"/>
          <p:nvPr/>
        </p:nvSpPr>
        <p:spPr>
          <a:xfrm>
            <a:off x="699300" y="1658498"/>
            <a:ext cx="4267200" cy="4246245"/>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起始点、目标点状态由全局规划器指定，中间插入</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个控制橡皮筋形状的控制点来决定机器人的姿态。</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每两个姿态点之间定义一个固定的时间，称为时间分辨率。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这个路径可以变形，变形的条件就是将所有约束当做橡皮筋的外力。例如，障碍物的约束可以看作把橡皮筋推离小车的外力。</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每个目标函数只与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elastic band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中的某几个连续状态有关，而非整条</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7960995" y="5532120"/>
            <a:ext cx="3194050" cy="460375"/>
          </a:xfrm>
          <a:prstGeom prst="rect">
            <a:avLst/>
          </a:prstGeom>
          <a:noFill/>
        </p:spPr>
        <p:txBody>
          <a:bodyPr wrap="square" rtlCol="0">
            <a:spAutoFit/>
          </a:bodyPr>
          <a:p>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TEB</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算法</a:t>
            </a:r>
            <a:endPar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1620957" cy="523220"/>
          </a:xfrm>
          <a:prstGeom prst="rect">
            <a:avLst/>
          </a:prstGeom>
          <a:noFill/>
        </p:spPr>
        <p:txBody>
          <a:bodyPr wrap="none" rtlCol="0">
            <a:spAutoFit/>
          </a:bodyPr>
          <a:lstStyle/>
          <a:p>
            <a:r>
              <a:rPr lang="zh-CN" altLang="en-US" sz="2800" dirty="0">
                <a:latin typeface="方正兰亭细黑_GBK" pitchFamily="2" charset="-122"/>
                <a:ea typeface="方正兰亭细黑_GBK" pitchFamily="2" charset="-122"/>
              </a:rPr>
              <a:t>具体方案</a:t>
            </a:r>
            <a:endParaRPr lang="zh-CN" altLang="en-US" sz="2800" dirty="0">
              <a:latin typeface="方正兰亭细黑_GBK" pitchFamily="2" charset="-122"/>
              <a:ea typeface="方正兰亭细黑_GBK" pitchFamily="2" charset="-122"/>
            </a:endParaRPr>
          </a:p>
        </p:txBody>
      </p:sp>
      <p:sp>
        <p:nvSpPr>
          <p:cNvPr id="27" name="TextBox 26"/>
          <p:cNvSpPr txBox="1"/>
          <p:nvPr/>
        </p:nvSpPr>
        <p:spPr>
          <a:xfrm>
            <a:off x="3187889" y="357181"/>
            <a:ext cx="1402080" cy="460375"/>
          </a:xfrm>
          <a:prstGeom prst="rect">
            <a:avLst/>
          </a:prstGeom>
          <a:noFill/>
        </p:spPr>
        <p:txBody>
          <a:bodyPr wrap="none" rtlCol="0">
            <a:spAutoFit/>
          </a:bodyPr>
          <a:lstStyle/>
          <a:p>
            <a:r>
              <a:rPr lang="zh-CN" altLang="en-US" sz="2400" dirty="0">
                <a:solidFill>
                  <a:srgbClr val="C00000"/>
                </a:solidFill>
                <a:latin typeface="Kozuka Gothic Pro R" pitchFamily="34" charset="-128"/>
                <a:ea typeface="Kozuka Gothic Pro R" pitchFamily="34" charset="-128"/>
              </a:rPr>
              <a:t>视觉部分</a:t>
            </a:r>
            <a:endParaRPr lang="zh-CN" altLang="en-US" sz="24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rcRect l="350" b="2456"/>
          <a:stretch>
            <a:fillRect/>
          </a:stretch>
        </p:blipFill>
        <p:spPr>
          <a:xfrm>
            <a:off x="992505" y="1304290"/>
            <a:ext cx="10206990" cy="4620895"/>
          </a:xfrm>
          <a:prstGeom prst="rect">
            <a:avLst/>
          </a:prstGeom>
        </p:spPr>
      </p:pic>
      <p:pic>
        <p:nvPicPr>
          <p:cNvPr id="4" name="图片 3" descr="红绿灯"/>
          <p:cNvPicPr>
            <a:picLocks noChangeAspect="1"/>
          </p:cNvPicPr>
          <p:nvPr/>
        </p:nvPicPr>
        <p:blipFill>
          <a:blip r:embed="rId2"/>
          <a:srcRect l="3232" t="4808" r="64545" b="1984"/>
          <a:stretch>
            <a:fillRect/>
          </a:stretch>
        </p:blipFill>
        <p:spPr>
          <a:xfrm>
            <a:off x="4121785" y="2574290"/>
            <a:ext cx="467995" cy="1045845"/>
          </a:xfrm>
          <a:prstGeom prst="rect">
            <a:avLst/>
          </a:prstGeom>
        </p:spPr>
      </p:pic>
      <p:pic>
        <p:nvPicPr>
          <p:cNvPr id="5" name="图片 4" descr="交警手势"/>
          <p:cNvPicPr>
            <a:picLocks noChangeAspect="1"/>
          </p:cNvPicPr>
          <p:nvPr/>
        </p:nvPicPr>
        <p:blipFill>
          <a:blip r:embed="rId3"/>
          <a:srcRect l="163125" t="118042" r="-91125" b="-113667"/>
          <a:stretch>
            <a:fillRect/>
          </a:stretch>
        </p:blipFill>
        <p:spPr>
          <a:xfrm>
            <a:off x="8780145" y="2574290"/>
            <a:ext cx="501015" cy="1711960"/>
          </a:xfrm>
          <a:prstGeom prst="rect">
            <a:avLst/>
          </a:prstGeom>
        </p:spPr>
      </p:pic>
      <p:pic>
        <p:nvPicPr>
          <p:cNvPr id="6" name="图片 5" descr="信号拍"/>
          <p:cNvPicPr>
            <a:picLocks noChangeAspect="1"/>
          </p:cNvPicPr>
          <p:nvPr/>
        </p:nvPicPr>
        <p:blipFill>
          <a:blip r:embed="rId4"/>
          <a:srcRect l="-591" t="57231" r="73737" b="14785"/>
          <a:stretch>
            <a:fillRect/>
          </a:stretch>
        </p:blipFill>
        <p:spPr>
          <a:xfrm>
            <a:off x="5601335" y="4297045"/>
            <a:ext cx="744220" cy="775970"/>
          </a:xfrm>
          <a:prstGeom prst="rect">
            <a:avLst/>
          </a:prstGeom>
        </p:spPr>
      </p:pic>
      <p:pic>
        <p:nvPicPr>
          <p:cNvPr id="7" name="图片 6" descr="交警手势"/>
          <p:cNvPicPr>
            <a:picLocks noChangeAspect="1"/>
          </p:cNvPicPr>
          <p:nvPr/>
        </p:nvPicPr>
        <p:blipFill>
          <a:blip r:embed="rId3"/>
          <a:srcRect l="76105" t="15981" r="2679" b="7546"/>
          <a:stretch>
            <a:fillRect/>
          </a:stretch>
        </p:blipFill>
        <p:spPr>
          <a:xfrm>
            <a:off x="10291445" y="2481580"/>
            <a:ext cx="372110" cy="141351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1620957" cy="523220"/>
          </a:xfrm>
          <a:prstGeom prst="rect">
            <a:avLst/>
          </a:prstGeom>
          <a:noFill/>
        </p:spPr>
        <p:txBody>
          <a:bodyPr wrap="none" rtlCol="0">
            <a:spAutoFit/>
          </a:bodyPr>
          <a:lstStyle/>
          <a:p>
            <a:r>
              <a:rPr lang="zh-CN" altLang="en-US" sz="2800" dirty="0">
                <a:latin typeface="方正兰亭细黑_GBK" pitchFamily="2" charset="-122"/>
                <a:ea typeface="方正兰亭细黑_GBK" pitchFamily="2" charset="-122"/>
              </a:rPr>
              <a:t>具体方案</a:t>
            </a:r>
            <a:endParaRPr lang="zh-CN" altLang="en-US" sz="2800" dirty="0">
              <a:latin typeface="方正兰亭细黑_GBK" pitchFamily="2" charset="-122"/>
              <a:ea typeface="方正兰亭细黑_GBK" pitchFamily="2" charset="-122"/>
            </a:endParaRPr>
          </a:p>
        </p:txBody>
      </p:sp>
      <p:sp>
        <p:nvSpPr>
          <p:cNvPr id="27" name="TextBox 26"/>
          <p:cNvSpPr txBox="1"/>
          <p:nvPr/>
        </p:nvSpPr>
        <p:spPr>
          <a:xfrm>
            <a:off x="3187889" y="357181"/>
            <a:ext cx="1402080" cy="460375"/>
          </a:xfrm>
          <a:prstGeom prst="rect">
            <a:avLst/>
          </a:prstGeom>
          <a:noFill/>
        </p:spPr>
        <p:txBody>
          <a:bodyPr wrap="none" rtlCol="0">
            <a:spAutoFit/>
          </a:bodyPr>
          <a:lstStyle/>
          <a:p>
            <a:r>
              <a:rPr lang="zh-CN" altLang="en-US" sz="2400" dirty="0">
                <a:solidFill>
                  <a:srgbClr val="C00000"/>
                </a:solidFill>
                <a:latin typeface="Kozuka Gothic Pro R" pitchFamily="34" charset="-128"/>
                <a:ea typeface="Kozuka Gothic Pro R" pitchFamily="34" charset="-128"/>
              </a:rPr>
              <a:t>语音部分</a:t>
            </a:r>
            <a:endParaRPr lang="zh-CN" altLang="en-US" sz="24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图片 1"/>
          <p:cNvPicPr>
            <a:picLocks noChangeAspect="1"/>
          </p:cNvPicPr>
          <p:nvPr/>
        </p:nvPicPr>
        <p:blipFill>
          <a:blip r:embed="rId1"/>
          <a:stretch>
            <a:fillRect/>
          </a:stretch>
        </p:blipFill>
        <p:spPr>
          <a:xfrm>
            <a:off x="5824855" y="1544955"/>
            <a:ext cx="5680075" cy="2511425"/>
          </a:xfrm>
          <a:prstGeom prst="rect">
            <a:avLst/>
          </a:prstGeom>
          <a:noFill/>
          <a:ln>
            <a:noFill/>
          </a:ln>
        </p:spPr>
      </p:pic>
      <p:pic>
        <p:nvPicPr>
          <p:cNvPr id="40" name="图片 2"/>
          <p:cNvPicPr>
            <a:picLocks noChangeAspect="1"/>
          </p:cNvPicPr>
          <p:nvPr/>
        </p:nvPicPr>
        <p:blipFill>
          <a:blip r:embed="rId2"/>
          <a:stretch>
            <a:fillRect/>
          </a:stretch>
        </p:blipFill>
        <p:spPr>
          <a:xfrm>
            <a:off x="330835" y="3059430"/>
            <a:ext cx="4156075" cy="3143885"/>
          </a:xfrm>
          <a:prstGeom prst="rect">
            <a:avLst/>
          </a:prstGeom>
          <a:noFill/>
          <a:ln>
            <a:noFill/>
          </a:ln>
        </p:spPr>
      </p:pic>
      <p:sp>
        <p:nvSpPr>
          <p:cNvPr id="2" name="矩形 1"/>
          <p:cNvSpPr/>
          <p:nvPr/>
        </p:nvSpPr>
        <p:spPr>
          <a:xfrm>
            <a:off x="2915920" y="3059430"/>
            <a:ext cx="954405" cy="4476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flipV="1">
            <a:off x="3877945" y="1548765"/>
            <a:ext cx="2033905" cy="14903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877945" y="3494405"/>
            <a:ext cx="2048510" cy="6534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904230" y="1544955"/>
            <a:ext cx="5779135" cy="25990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1742440" cy="501650"/>
          </a:xfrm>
          <a:prstGeom prst="rect">
            <a:avLst/>
          </a:prstGeom>
          <a:noFill/>
        </p:spPr>
        <p:txBody>
          <a:bodyPr wrap="none" rtlCol="0">
            <a:spAutoFit/>
          </a:bodyPr>
          <a:lstStyle/>
          <a:p>
            <a:r>
              <a:rPr lang="zh-CN" altLang="en-US" sz="2665" spc="400" dirty="0">
                <a:latin typeface="方正兰亭细黑_GBK" pitchFamily="2" charset="-122"/>
                <a:ea typeface="方正兰亭细黑_GBK" pitchFamily="2" charset="-122"/>
              </a:rPr>
              <a:t>进度安排</a:t>
            </a:r>
            <a:endParaRPr lang="zh-CN" altLang="en-US" sz="2665" spc="400" dirty="0">
              <a:latin typeface="方正兰亭细黑_GBK" pitchFamily="2" charset="-122"/>
              <a:ea typeface="方正兰亭细黑_GBK" pitchFamily="2" charset="-122"/>
            </a:endParaRPr>
          </a:p>
        </p:txBody>
      </p:sp>
      <p:sp>
        <p:nvSpPr>
          <p:cNvPr id="27" name="TextBox 26"/>
          <p:cNvSpPr txBox="1"/>
          <p:nvPr/>
        </p:nvSpPr>
        <p:spPr>
          <a:xfrm>
            <a:off x="3187889" y="357181"/>
            <a:ext cx="2259965" cy="420370"/>
          </a:xfrm>
          <a:prstGeom prst="rect">
            <a:avLst/>
          </a:prstGeom>
          <a:noFill/>
        </p:spPr>
        <p:txBody>
          <a:bodyPr wrap="none" rtlCol="0">
            <a:spAutoFit/>
          </a:bodyPr>
          <a:lstStyle/>
          <a:p>
            <a:r>
              <a:rPr lang="en-US" sz="2135" dirty="0">
                <a:solidFill>
                  <a:srgbClr val="C00000"/>
                </a:solidFill>
                <a:latin typeface="Kozuka Gothic Pro R" pitchFamily="34" charset="-128"/>
                <a:ea typeface="Kozuka Gothic Pro R" pitchFamily="34" charset="-128"/>
              </a:rPr>
              <a:t>ARRANGEMENT</a:t>
            </a:r>
            <a:endParaRPr lang="en-US" sz="2135"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508000" y="4050943"/>
            <a:ext cx="11252200" cy="0"/>
          </a:xfrm>
          <a:prstGeom prst="straightConnector1">
            <a:avLst/>
          </a:prstGeom>
          <a:ln w="57150">
            <a:solidFill>
              <a:srgbClr val="1A3F6C"/>
            </a:solidFill>
            <a:tailEnd type="arrow"/>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a:off x="1947979" y="3020257"/>
            <a:ext cx="1262608" cy="162378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66" name="椭圆 34"/>
          <p:cNvSpPr/>
          <p:nvPr/>
        </p:nvSpPr>
        <p:spPr>
          <a:xfrm>
            <a:off x="5692395" y="3044957"/>
            <a:ext cx="1262608" cy="162378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67" name="椭圆 34"/>
          <p:cNvSpPr/>
          <p:nvPr/>
        </p:nvSpPr>
        <p:spPr>
          <a:xfrm>
            <a:off x="9259259" y="3009183"/>
            <a:ext cx="1262608" cy="162378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68" name="组合 67"/>
          <p:cNvGrpSpPr/>
          <p:nvPr/>
        </p:nvGrpSpPr>
        <p:grpSpPr>
          <a:xfrm rot="10800000">
            <a:off x="7481544" y="3332989"/>
            <a:ext cx="1393673" cy="1810704"/>
            <a:chOff x="4020870" y="2194485"/>
            <a:chExt cx="1102258" cy="1432090"/>
          </a:xfrm>
          <a:effectLst>
            <a:outerShdw blurRad="444500" dist="254000" dir="8100000" algn="tr" rotWithShape="0">
              <a:prstClr val="black">
                <a:alpha val="50000"/>
              </a:prstClr>
            </a:outerShdw>
          </a:effectLst>
        </p:grpSpPr>
        <p:sp>
          <p:nvSpPr>
            <p:cNvPr id="6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pitchFamily="34" charset="-122"/>
                <a:ea typeface="微软雅黑" panose="020B0503020204020204" pitchFamily="34" charset="-122"/>
              </a:endParaRPr>
            </a:p>
          </p:txBody>
        </p:sp>
        <p:sp>
          <p:nvSpPr>
            <p:cNvPr id="7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rot="10800000">
            <a:off x="3737128" y="3363408"/>
            <a:ext cx="1393673" cy="1810704"/>
            <a:chOff x="4020870" y="2194485"/>
            <a:chExt cx="1102258" cy="1432090"/>
          </a:xfrm>
          <a:effectLst>
            <a:outerShdw blurRad="444500" dist="254000" dir="8100000" algn="tr" rotWithShape="0">
              <a:prstClr val="black">
                <a:alpha val="50000"/>
              </a:prstClr>
            </a:outerShdw>
          </a:effectLst>
        </p:grpSpPr>
        <p:sp>
          <p:nvSpPr>
            <p:cNvPr id="7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pitchFamily="34" charset="-122"/>
                <a:ea typeface="微软雅黑" panose="020B0503020204020204" pitchFamily="34" charset="-122"/>
              </a:endParaRPr>
            </a:p>
          </p:txBody>
        </p:sp>
        <p:sp>
          <p:nvSpPr>
            <p:cNvPr id="7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74" name="TextBox 73"/>
          <p:cNvSpPr txBox="1"/>
          <p:nvPr/>
        </p:nvSpPr>
        <p:spPr>
          <a:xfrm>
            <a:off x="1947980" y="3621022"/>
            <a:ext cx="1262609" cy="706755"/>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2022</a:t>
            </a:r>
            <a:r>
              <a:rPr lang="zh-CN" altLang="en-US" sz="2000" dirty="0">
                <a:solidFill>
                  <a:schemeClr val="bg1"/>
                </a:solidFill>
                <a:latin typeface="微软雅黑" panose="020B0503020204020204" pitchFamily="34" charset="-122"/>
                <a:ea typeface="微软雅黑" panose="020B0503020204020204" pitchFamily="34" charset="-122"/>
              </a:rPr>
              <a:t>年</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rPr>
              <a:t>三月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5" name="TextBox 74"/>
          <p:cNvSpPr txBox="1"/>
          <p:nvPr/>
        </p:nvSpPr>
        <p:spPr>
          <a:xfrm>
            <a:off x="3802752" y="3621022"/>
            <a:ext cx="1262609" cy="706755"/>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2022</a:t>
            </a:r>
            <a:r>
              <a:rPr lang="zh-CN" altLang="en-US" sz="2000" dirty="0">
                <a:latin typeface="微软雅黑" panose="020B0503020204020204" pitchFamily="34" charset="-122"/>
                <a:ea typeface="微软雅黑" panose="020B0503020204020204" pitchFamily="34" charset="-122"/>
              </a:rPr>
              <a:t>年</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四月中旬</a:t>
            </a:r>
            <a:endParaRPr lang="zh-CN" altLang="en-US" sz="2000" dirty="0">
              <a:latin typeface="微软雅黑" panose="020B0503020204020204" pitchFamily="34" charset="-122"/>
              <a:ea typeface="微软雅黑" panose="020B0503020204020204" pitchFamily="34" charset="-122"/>
            </a:endParaRPr>
          </a:p>
        </p:txBody>
      </p:sp>
      <p:sp>
        <p:nvSpPr>
          <p:cNvPr id="76" name="TextBox 75"/>
          <p:cNvSpPr txBox="1"/>
          <p:nvPr/>
        </p:nvSpPr>
        <p:spPr>
          <a:xfrm>
            <a:off x="5685720" y="3621022"/>
            <a:ext cx="1262609" cy="706755"/>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2022</a:t>
            </a:r>
            <a:r>
              <a:rPr lang="zh-CN" altLang="en-US" sz="2000" dirty="0">
                <a:solidFill>
                  <a:schemeClr val="bg1"/>
                </a:solidFill>
                <a:latin typeface="微软雅黑" panose="020B0503020204020204" pitchFamily="34" charset="-122"/>
                <a:ea typeface="微软雅黑" panose="020B0503020204020204" pitchFamily="34" charset="-122"/>
              </a:rPr>
              <a:t>年</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rPr>
              <a:t>五月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7" name="TextBox 76"/>
          <p:cNvSpPr txBox="1"/>
          <p:nvPr/>
        </p:nvSpPr>
        <p:spPr>
          <a:xfrm>
            <a:off x="7560317" y="3621022"/>
            <a:ext cx="1262609" cy="706755"/>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2022</a:t>
            </a:r>
            <a:r>
              <a:rPr lang="zh-CN" altLang="en-US" sz="2000" dirty="0">
                <a:latin typeface="微软雅黑" panose="020B0503020204020204" pitchFamily="34" charset="-122"/>
                <a:ea typeface="微软雅黑" panose="020B0503020204020204" pitchFamily="34" charset="-122"/>
              </a:rPr>
              <a:t>年</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六月初</a:t>
            </a:r>
            <a:endParaRPr lang="zh-CN" altLang="en-US" sz="2000" dirty="0">
              <a:latin typeface="微软雅黑" panose="020B0503020204020204" pitchFamily="34" charset="-122"/>
              <a:ea typeface="微软雅黑" panose="020B0503020204020204" pitchFamily="34" charset="-122"/>
            </a:endParaRPr>
          </a:p>
        </p:txBody>
      </p:sp>
      <p:sp>
        <p:nvSpPr>
          <p:cNvPr id="78" name="TextBox 77"/>
          <p:cNvSpPr txBox="1"/>
          <p:nvPr/>
        </p:nvSpPr>
        <p:spPr>
          <a:xfrm>
            <a:off x="9259260" y="3621022"/>
            <a:ext cx="1262609" cy="706755"/>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2022</a:t>
            </a:r>
            <a:r>
              <a:rPr lang="zh-CN" altLang="en-US" sz="2000" dirty="0">
                <a:solidFill>
                  <a:schemeClr val="bg1"/>
                </a:solidFill>
                <a:latin typeface="微软雅黑" panose="020B0503020204020204" pitchFamily="34" charset="-122"/>
                <a:ea typeface="微软雅黑" panose="020B0503020204020204" pitchFamily="34" charset="-122"/>
              </a:rPr>
              <a:t>年</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sym typeface="+mn-ea"/>
              </a:rPr>
              <a:t>六月中旬</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1199515" y="1918970"/>
            <a:ext cx="2759075" cy="737235"/>
          </a:xfrm>
          <a:prstGeom prst="rect">
            <a:avLst/>
          </a:prstGeom>
        </p:spPr>
        <p:txBody>
          <a:bodyPr wrap="square">
            <a:spAutoFit/>
          </a:bodyPr>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调研并实现目标检测算法</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学习</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ROS</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SLAM</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相关知识</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3210560" y="5174615"/>
            <a:ext cx="2860675" cy="1383665"/>
          </a:xfrm>
          <a:prstGeom prst="rect">
            <a:avLst/>
          </a:prstGeom>
        </p:spPr>
        <p:txBody>
          <a:bodyPr wrap="square">
            <a:spAutoFit/>
          </a:bodyPr>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完成数据集收集标定</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训练视觉网络</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本地对比训练结果</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继续学习导航、定位相关知识</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5100320" y="1757680"/>
            <a:ext cx="2759075" cy="1060450"/>
          </a:xfrm>
          <a:prstGeom prst="rect">
            <a:avLst/>
          </a:prstGeom>
        </p:spPr>
        <p:txBody>
          <a:bodyPr wrap="square">
            <a:spAutoFit/>
          </a:bodyPr>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网络移植上车</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结合语音交互技术</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编写小车运动</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相关功能代码</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6954520" y="5336540"/>
            <a:ext cx="2759075" cy="1060450"/>
          </a:xfrm>
          <a:prstGeom prst="rect">
            <a:avLst/>
          </a:prstGeom>
        </p:spPr>
        <p:txBody>
          <a:bodyPr wrap="square">
            <a:spAutoFit/>
          </a:bodyPr>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基本完成已有功能</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视情况完成额外拓展功能</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对前一部分功能进行优化</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8822690" y="1757680"/>
            <a:ext cx="2759075" cy="1060450"/>
          </a:xfrm>
          <a:prstGeom prst="rect">
            <a:avLst/>
          </a:prstGeom>
        </p:spPr>
        <p:txBody>
          <a:bodyPr wrap="square">
            <a:spAutoFit/>
          </a:bodyPr>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汇总已有成果</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总结项目工作内容</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制作答辩</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PPT</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par>
                              <p:cTn id="29" fill="hold">
                                <p:stCondLst>
                                  <p:cond delay="2000"/>
                                </p:stCondLst>
                                <p:childTnLst>
                                  <p:par>
                                    <p:cTn id="30" presetID="2" presetClass="entr" presetSubtype="8" fill="hold" grpId="0" nodeType="afterEffect" p14:presetBounceEnd="44000">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14:bounceEnd="44000">
                                          <p:cBhvr additive="base">
                                            <p:cTn id="32" dur="500" fill="hold"/>
                                            <p:tgtEl>
                                              <p:spTgt spid="43"/>
                                            </p:tgtEl>
                                            <p:attrNameLst>
                                              <p:attrName>ppt_x</p:attrName>
                                            </p:attrNameLst>
                                          </p:cBhvr>
                                          <p:tavLst>
                                            <p:tav tm="0">
                                              <p:val>
                                                <p:strVal val="0-#ppt_w/2"/>
                                              </p:val>
                                            </p:tav>
                                            <p:tav tm="100000">
                                              <p:val>
                                                <p:strVal val="#ppt_x"/>
                                              </p:val>
                                            </p:tav>
                                          </p:tavLst>
                                        </p:anim>
                                        <p:anim calcmode="lin" valueType="num" p14:bounceEnd="44000">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additive="base">
                                            <p:cTn id="37" dur="500" fill="hold"/>
                                            <p:tgtEl>
                                              <p:spTgt spid="74"/>
                                            </p:tgtEl>
                                            <p:attrNameLst>
                                              <p:attrName>ppt_x</p:attrName>
                                            </p:attrNameLst>
                                          </p:cBhvr>
                                          <p:tavLst>
                                            <p:tav tm="0">
                                              <p:val>
                                                <p:strVal val="0-#ppt_w/2"/>
                                              </p:val>
                                            </p:tav>
                                            <p:tav tm="100000">
                                              <p:val>
                                                <p:strVal val="#ppt_x"/>
                                              </p:val>
                                            </p:tav>
                                          </p:tavLst>
                                        </p:anim>
                                        <p:anim calcmode="lin" valueType="num">
                                          <p:cBhvr additive="base">
                                            <p:cTn id="38" dur="500" fill="hold"/>
                                            <p:tgtEl>
                                              <p:spTgt spid="74"/>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nodeType="afterEffect" p14:presetBounceEnd="44000">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14:bounceEnd="44000">
                                          <p:cBhvr additive="base">
                                            <p:cTn id="42" dur="500" fill="hold"/>
                                            <p:tgtEl>
                                              <p:spTgt spid="71"/>
                                            </p:tgtEl>
                                            <p:attrNameLst>
                                              <p:attrName>ppt_x</p:attrName>
                                            </p:attrNameLst>
                                          </p:cBhvr>
                                          <p:tavLst>
                                            <p:tav tm="0">
                                              <p:val>
                                                <p:strVal val="0-#ppt_w/2"/>
                                              </p:val>
                                            </p:tav>
                                            <p:tav tm="100000">
                                              <p:val>
                                                <p:strVal val="#ppt_x"/>
                                              </p:val>
                                            </p:tav>
                                          </p:tavLst>
                                        </p:anim>
                                        <p:anim calcmode="lin" valueType="num" p14:bounceEnd="44000">
                                          <p:cBhvr additive="base">
                                            <p:cTn id="43" dur="500" fill="hold"/>
                                            <p:tgtEl>
                                              <p:spTgt spid="71"/>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grpId="0" nodeType="afterEffect">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cBhvr additive="base">
                                            <p:cTn id="47" dur="500" fill="hold"/>
                                            <p:tgtEl>
                                              <p:spTgt spid="75"/>
                                            </p:tgtEl>
                                            <p:attrNameLst>
                                              <p:attrName>ppt_x</p:attrName>
                                            </p:attrNameLst>
                                          </p:cBhvr>
                                          <p:tavLst>
                                            <p:tav tm="0">
                                              <p:val>
                                                <p:strVal val="0-#ppt_w/2"/>
                                              </p:val>
                                            </p:tav>
                                            <p:tav tm="100000">
                                              <p:val>
                                                <p:strVal val="#ppt_x"/>
                                              </p:val>
                                            </p:tav>
                                          </p:tavLst>
                                        </p:anim>
                                        <p:anim calcmode="lin" valueType="num">
                                          <p:cBhvr additive="base">
                                            <p:cTn id="48" dur="500" fill="hold"/>
                                            <p:tgtEl>
                                              <p:spTgt spid="75"/>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2" presetClass="entr" presetSubtype="8" fill="hold" grpId="0" nodeType="afterEffect" p14:presetBounceEnd="44000">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14:bounceEnd="44000">
                                          <p:cBhvr additive="base">
                                            <p:cTn id="52" dur="500" fill="hold"/>
                                            <p:tgtEl>
                                              <p:spTgt spid="66"/>
                                            </p:tgtEl>
                                            <p:attrNameLst>
                                              <p:attrName>ppt_x</p:attrName>
                                            </p:attrNameLst>
                                          </p:cBhvr>
                                          <p:tavLst>
                                            <p:tav tm="0">
                                              <p:val>
                                                <p:strVal val="0-#ppt_w/2"/>
                                              </p:val>
                                            </p:tav>
                                            <p:tav tm="100000">
                                              <p:val>
                                                <p:strVal val="#ppt_x"/>
                                              </p:val>
                                            </p:tav>
                                          </p:tavLst>
                                        </p:anim>
                                        <p:anim calcmode="lin" valueType="num" p14:bounceEnd="44000">
                                          <p:cBhvr additive="base">
                                            <p:cTn id="53" dur="500" fill="hold"/>
                                            <p:tgtEl>
                                              <p:spTgt spid="66"/>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8" fill="hold" grpId="0" nodeType="afterEffect">
                                      <p:stCondLst>
                                        <p:cond delay="0"/>
                                      </p:stCondLst>
                                      <p:childTnLst>
                                        <p:set>
                                          <p:cBhvr>
                                            <p:cTn id="56" dur="1" fill="hold">
                                              <p:stCondLst>
                                                <p:cond delay="0"/>
                                              </p:stCondLst>
                                            </p:cTn>
                                            <p:tgtEl>
                                              <p:spTgt spid="76"/>
                                            </p:tgtEl>
                                            <p:attrNameLst>
                                              <p:attrName>style.visibility</p:attrName>
                                            </p:attrNameLst>
                                          </p:cBhvr>
                                          <p:to>
                                            <p:strVal val="visible"/>
                                          </p:to>
                                        </p:set>
                                        <p:anim calcmode="lin" valueType="num">
                                          <p:cBhvr additive="base">
                                            <p:cTn id="57" dur="500" fill="hold"/>
                                            <p:tgtEl>
                                              <p:spTgt spid="76"/>
                                            </p:tgtEl>
                                            <p:attrNameLst>
                                              <p:attrName>ppt_x</p:attrName>
                                            </p:attrNameLst>
                                          </p:cBhvr>
                                          <p:tavLst>
                                            <p:tav tm="0">
                                              <p:val>
                                                <p:strVal val="0-#ppt_w/2"/>
                                              </p:val>
                                            </p:tav>
                                            <p:tav tm="100000">
                                              <p:val>
                                                <p:strVal val="#ppt_x"/>
                                              </p:val>
                                            </p:tav>
                                          </p:tavLst>
                                        </p:anim>
                                        <p:anim calcmode="lin" valueType="num">
                                          <p:cBhvr additive="base">
                                            <p:cTn id="58" dur="500" fill="hold"/>
                                            <p:tgtEl>
                                              <p:spTgt spid="76"/>
                                            </p:tgtEl>
                                            <p:attrNameLst>
                                              <p:attrName>ppt_y</p:attrName>
                                            </p:attrNameLst>
                                          </p:cBhvr>
                                          <p:tavLst>
                                            <p:tav tm="0">
                                              <p:val>
                                                <p:strVal val="#ppt_y"/>
                                              </p:val>
                                            </p:tav>
                                            <p:tav tm="100000">
                                              <p:val>
                                                <p:strVal val="#ppt_y"/>
                                              </p:val>
                                            </p:tav>
                                          </p:tavLst>
                                        </p:anim>
                                      </p:childTnLst>
                                    </p:cTn>
                                  </p:par>
                                </p:childTnLst>
                              </p:cTn>
                            </p:par>
                            <p:par>
                              <p:cTn id="59" fill="hold">
                                <p:stCondLst>
                                  <p:cond delay="5000"/>
                                </p:stCondLst>
                                <p:childTnLst>
                                  <p:par>
                                    <p:cTn id="60" presetID="2" presetClass="entr" presetSubtype="8" fill="hold" nodeType="afterEffect" p14:presetBounceEnd="44000">
                                      <p:stCondLst>
                                        <p:cond delay="0"/>
                                      </p:stCondLst>
                                      <p:childTnLst>
                                        <p:set>
                                          <p:cBhvr>
                                            <p:cTn id="61" dur="1" fill="hold">
                                              <p:stCondLst>
                                                <p:cond delay="0"/>
                                              </p:stCondLst>
                                            </p:cTn>
                                            <p:tgtEl>
                                              <p:spTgt spid="68"/>
                                            </p:tgtEl>
                                            <p:attrNameLst>
                                              <p:attrName>style.visibility</p:attrName>
                                            </p:attrNameLst>
                                          </p:cBhvr>
                                          <p:to>
                                            <p:strVal val="visible"/>
                                          </p:to>
                                        </p:set>
                                        <p:anim calcmode="lin" valueType="num" p14:bounceEnd="44000">
                                          <p:cBhvr additive="base">
                                            <p:cTn id="62" dur="500" fill="hold"/>
                                            <p:tgtEl>
                                              <p:spTgt spid="68"/>
                                            </p:tgtEl>
                                            <p:attrNameLst>
                                              <p:attrName>ppt_x</p:attrName>
                                            </p:attrNameLst>
                                          </p:cBhvr>
                                          <p:tavLst>
                                            <p:tav tm="0">
                                              <p:val>
                                                <p:strVal val="0-#ppt_w/2"/>
                                              </p:val>
                                            </p:tav>
                                            <p:tav tm="100000">
                                              <p:val>
                                                <p:strVal val="#ppt_x"/>
                                              </p:val>
                                            </p:tav>
                                          </p:tavLst>
                                        </p:anim>
                                        <p:anim calcmode="lin" valueType="num" p14:bounceEnd="44000">
                                          <p:cBhvr additive="base">
                                            <p:cTn id="63" dur="500" fill="hold"/>
                                            <p:tgtEl>
                                              <p:spTgt spid="68"/>
                                            </p:tgtEl>
                                            <p:attrNameLst>
                                              <p:attrName>ppt_y</p:attrName>
                                            </p:attrNameLst>
                                          </p:cBhvr>
                                          <p:tavLst>
                                            <p:tav tm="0">
                                              <p:val>
                                                <p:strVal val="#ppt_y"/>
                                              </p:val>
                                            </p:tav>
                                            <p:tav tm="100000">
                                              <p:val>
                                                <p:strVal val="#ppt_y"/>
                                              </p:val>
                                            </p:tav>
                                          </p:tavLst>
                                        </p:anim>
                                      </p:childTnLst>
                                    </p:cTn>
                                  </p:par>
                                </p:childTnLst>
                              </p:cTn>
                            </p:par>
                            <p:par>
                              <p:cTn id="64" fill="hold">
                                <p:stCondLst>
                                  <p:cond delay="5500"/>
                                </p:stCondLst>
                                <p:childTnLst>
                                  <p:par>
                                    <p:cTn id="65" presetID="2" presetClass="entr" presetSubtype="8"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 calcmode="lin" valueType="num">
                                          <p:cBhvr additive="base">
                                            <p:cTn id="67" dur="500" fill="hold"/>
                                            <p:tgtEl>
                                              <p:spTgt spid="77"/>
                                            </p:tgtEl>
                                            <p:attrNameLst>
                                              <p:attrName>ppt_x</p:attrName>
                                            </p:attrNameLst>
                                          </p:cBhvr>
                                          <p:tavLst>
                                            <p:tav tm="0">
                                              <p:val>
                                                <p:strVal val="0-#ppt_w/2"/>
                                              </p:val>
                                            </p:tav>
                                            <p:tav tm="100000">
                                              <p:val>
                                                <p:strVal val="#ppt_x"/>
                                              </p:val>
                                            </p:tav>
                                          </p:tavLst>
                                        </p:anim>
                                        <p:anim calcmode="lin" valueType="num">
                                          <p:cBhvr additive="base">
                                            <p:cTn id="68" dur="500" fill="hold"/>
                                            <p:tgtEl>
                                              <p:spTgt spid="77"/>
                                            </p:tgtEl>
                                            <p:attrNameLst>
                                              <p:attrName>ppt_y</p:attrName>
                                            </p:attrNameLst>
                                          </p:cBhvr>
                                          <p:tavLst>
                                            <p:tav tm="0">
                                              <p:val>
                                                <p:strVal val="#ppt_y"/>
                                              </p:val>
                                            </p:tav>
                                            <p:tav tm="100000">
                                              <p:val>
                                                <p:strVal val="#ppt_y"/>
                                              </p:val>
                                            </p:tav>
                                          </p:tavLst>
                                        </p:anim>
                                      </p:childTnLst>
                                    </p:cTn>
                                  </p:par>
                                </p:childTnLst>
                              </p:cTn>
                            </p:par>
                            <p:par>
                              <p:cTn id="69" fill="hold">
                                <p:stCondLst>
                                  <p:cond delay="6000"/>
                                </p:stCondLst>
                                <p:childTnLst>
                                  <p:par>
                                    <p:cTn id="70" presetID="2" presetClass="entr" presetSubtype="8" fill="hold" grpId="0" nodeType="afterEffect" p14:presetBounceEnd="44000">
                                      <p:stCondLst>
                                        <p:cond delay="0"/>
                                      </p:stCondLst>
                                      <p:childTnLst>
                                        <p:set>
                                          <p:cBhvr>
                                            <p:cTn id="71" dur="1" fill="hold">
                                              <p:stCondLst>
                                                <p:cond delay="0"/>
                                              </p:stCondLst>
                                            </p:cTn>
                                            <p:tgtEl>
                                              <p:spTgt spid="67"/>
                                            </p:tgtEl>
                                            <p:attrNameLst>
                                              <p:attrName>style.visibility</p:attrName>
                                            </p:attrNameLst>
                                          </p:cBhvr>
                                          <p:to>
                                            <p:strVal val="visible"/>
                                          </p:to>
                                        </p:set>
                                        <p:anim calcmode="lin" valueType="num" p14:bounceEnd="44000">
                                          <p:cBhvr additive="base">
                                            <p:cTn id="72" dur="500" fill="hold"/>
                                            <p:tgtEl>
                                              <p:spTgt spid="67"/>
                                            </p:tgtEl>
                                            <p:attrNameLst>
                                              <p:attrName>ppt_x</p:attrName>
                                            </p:attrNameLst>
                                          </p:cBhvr>
                                          <p:tavLst>
                                            <p:tav tm="0">
                                              <p:val>
                                                <p:strVal val="0-#ppt_w/2"/>
                                              </p:val>
                                            </p:tav>
                                            <p:tav tm="100000">
                                              <p:val>
                                                <p:strVal val="#ppt_x"/>
                                              </p:val>
                                            </p:tav>
                                          </p:tavLst>
                                        </p:anim>
                                        <p:anim calcmode="lin" valueType="num" p14:bounceEnd="44000">
                                          <p:cBhvr additive="base">
                                            <p:cTn id="73" dur="500" fill="hold"/>
                                            <p:tgtEl>
                                              <p:spTgt spid="67"/>
                                            </p:tgtEl>
                                            <p:attrNameLst>
                                              <p:attrName>ppt_y</p:attrName>
                                            </p:attrNameLst>
                                          </p:cBhvr>
                                          <p:tavLst>
                                            <p:tav tm="0">
                                              <p:val>
                                                <p:strVal val="#ppt_y"/>
                                              </p:val>
                                            </p:tav>
                                            <p:tav tm="100000">
                                              <p:val>
                                                <p:strVal val="#ppt_y"/>
                                              </p:val>
                                            </p:tav>
                                          </p:tavLst>
                                        </p:anim>
                                      </p:childTnLst>
                                    </p:cTn>
                                  </p:par>
                                </p:childTnLst>
                              </p:cTn>
                            </p:par>
                            <p:par>
                              <p:cTn id="74" fill="hold">
                                <p:stCondLst>
                                  <p:cond delay="6500"/>
                                </p:stCondLst>
                                <p:childTnLst>
                                  <p:par>
                                    <p:cTn id="75" presetID="2" presetClass="entr" presetSubtype="8" fill="hold" grpId="0" nodeType="afterEffect">
                                      <p:stCondLst>
                                        <p:cond delay="0"/>
                                      </p:stCondLst>
                                      <p:childTnLst>
                                        <p:set>
                                          <p:cBhvr>
                                            <p:cTn id="76" dur="1" fill="hold">
                                              <p:stCondLst>
                                                <p:cond delay="0"/>
                                              </p:stCondLst>
                                            </p:cTn>
                                            <p:tgtEl>
                                              <p:spTgt spid="78"/>
                                            </p:tgtEl>
                                            <p:attrNameLst>
                                              <p:attrName>style.visibility</p:attrName>
                                            </p:attrNameLst>
                                          </p:cBhvr>
                                          <p:to>
                                            <p:strVal val="visible"/>
                                          </p:to>
                                        </p:set>
                                        <p:anim calcmode="lin" valueType="num">
                                          <p:cBhvr additive="base">
                                            <p:cTn id="77" dur="500" fill="hold"/>
                                            <p:tgtEl>
                                              <p:spTgt spid="78"/>
                                            </p:tgtEl>
                                            <p:attrNameLst>
                                              <p:attrName>ppt_x</p:attrName>
                                            </p:attrNameLst>
                                          </p:cBhvr>
                                          <p:tavLst>
                                            <p:tav tm="0">
                                              <p:val>
                                                <p:strVal val="0-#ppt_w/2"/>
                                              </p:val>
                                            </p:tav>
                                            <p:tav tm="100000">
                                              <p:val>
                                                <p:strVal val="#ppt_x"/>
                                              </p:val>
                                            </p:tav>
                                          </p:tavLst>
                                        </p:anim>
                                        <p:anim calcmode="lin" valueType="num">
                                          <p:cBhvr additive="base">
                                            <p:cTn id="7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43" grpId="0" bldLvl="0" animBg="1"/>
          <p:bldP spid="66" grpId="0" bldLvl="0" animBg="1"/>
          <p:bldP spid="67" grpId="0" bldLvl="0" animBg="1"/>
          <p:bldP spid="74" grpId="0"/>
          <p:bldP spid="75" grpId="0"/>
          <p:bldP spid="76" grpId="0"/>
          <p:bldP spid="77" grpId="0"/>
          <p:bldP spid="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par>
                              <p:cTn id="29" fill="hold">
                                <p:stCondLst>
                                  <p:cond delay="2000"/>
                                </p:stCondLst>
                                <p:childTnLst>
                                  <p:par>
                                    <p:cTn id="30" presetID="2" presetClass="entr" presetSubtype="8"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0-#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additive="base">
                                            <p:cTn id="37" dur="500" fill="hold"/>
                                            <p:tgtEl>
                                              <p:spTgt spid="74"/>
                                            </p:tgtEl>
                                            <p:attrNameLst>
                                              <p:attrName>ppt_x</p:attrName>
                                            </p:attrNameLst>
                                          </p:cBhvr>
                                          <p:tavLst>
                                            <p:tav tm="0">
                                              <p:val>
                                                <p:strVal val="0-#ppt_w/2"/>
                                              </p:val>
                                            </p:tav>
                                            <p:tav tm="100000">
                                              <p:val>
                                                <p:strVal val="#ppt_x"/>
                                              </p:val>
                                            </p:tav>
                                          </p:tavLst>
                                        </p:anim>
                                        <p:anim calcmode="lin" valueType="num">
                                          <p:cBhvr additive="base">
                                            <p:cTn id="38" dur="500" fill="hold"/>
                                            <p:tgtEl>
                                              <p:spTgt spid="74"/>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nodeType="after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additive="base">
                                            <p:cTn id="42" dur="500" fill="hold"/>
                                            <p:tgtEl>
                                              <p:spTgt spid="71"/>
                                            </p:tgtEl>
                                            <p:attrNameLst>
                                              <p:attrName>ppt_x</p:attrName>
                                            </p:attrNameLst>
                                          </p:cBhvr>
                                          <p:tavLst>
                                            <p:tav tm="0">
                                              <p:val>
                                                <p:strVal val="0-#ppt_w/2"/>
                                              </p:val>
                                            </p:tav>
                                            <p:tav tm="100000">
                                              <p:val>
                                                <p:strVal val="#ppt_x"/>
                                              </p:val>
                                            </p:tav>
                                          </p:tavLst>
                                        </p:anim>
                                        <p:anim calcmode="lin" valueType="num">
                                          <p:cBhvr additive="base">
                                            <p:cTn id="43" dur="500" fill="hold"/>
                                            <p:tgtEl>
                                              <p:spTgt spid="71"/>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grpId="0" nodeType="afterEffect">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cBhvr additive="base">
                                            <p:cTn id="47" dur="500" fill="hold"/>
                                            <p:tgtEl>
                                              <p:spTgt spid="75"/>
                                            </p:tgtEl>
                                            <p:attrNameLst>
                                              <p:attrName>ppt_x</p:attrName>
                                            </p:attrNameLst>
                                          </p:cBhvr>
                                          <p:tavLst>
                                            <p:tav tm="0">
                                              <p:val>
                                                <p:strVal val="0-#ppt_w/2"/>
                                              </p:val>
                                            </p:tav>
                                            <p:tav tm="100000">
                                              <p:val>
                                                <p:strVal val="#ppt_x"/>
                                              </p:val>
                                            </p:tav>
                                          </p:tavLst>
                                        </p:anim>
                                        <p:anim calcmode="lin" valueType="num">
                                          <p:cBhvr additive="base">
                                            <p:cTn id="48" dur="500" fill="hold"/>
                                            <p:tgtEl>
                                              <p:spTgt spid="75"/>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2" presetClass="entr" presetSubtype="8"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additive="base">
                                            <p:cTn id="52" dur="500" fill="hold"/>
                                            <p:tgtEl>
                                              <p:spTgt spid="66"/>
                                            </p:tgtEl>
                                            <p:attrNameLst>
                                              <p:attrName>ppt_x</p:attrName>
                                            </p:attrNameLst>
                                          </p:cBhvr>
                                          <p:tavLst>
                                            <p:tav tm="0">
                                              <p:val>
                                                <p:strVal val="0-#ppt_w/2"/>
                                              </p:val>
                                            </p:tav>
                                            <p:tav tm="100000">
                                              <p:val>
                                                <p:strVal val="#ppt_x"/>
                                              </p:val>
                                            </p:tav>
                                          </p:tavLst>
                                        </p:anim>
                                        <p:anim calcmode="lin" valueType="num">
                                          <p:cBhvr additive="base">
                                            <p:cTn id="53" dur="500" fill="hold"/>
                                            <p:tgtEl>
                                              <p:spTgt spid="66"/>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8" fill="hold" grpId="0" nodeType="afterEffect">
                                      <p:stCondLst>
                                        <p:cond delay="0"/>
                                      </p:stCondLst>
                                      <p:childTnLst>
                                        <p:set>
                                          <p:cBhvr>
                                            <p:cTn id="56" dur="1" fill="hold">
                                              <p:stCondLst>
                                                <p:cond delay="0"/>
                                              </p:stCondLst>
                                            </p:cTn>
                                            <p:tgtEl>
                                              <p:spTgt spid="76"/>
                                            </p:tgtEl>
                                            <p:attrNameLst>
                                              <p:attrName>style.visibility</p:attrName>
                                            </p:attrNameLst>
                                          </p:cBhvr>
                                          <p:to>
                                            <p:strVal val="visible"/>
                                          </p:to>
                                        </p:set>
                                        <p:anim calcmode="lin" valueType="num">
                                          <p:cBhvr additive="base">
                                            <p:cTn id="57" dur="500" fill="hold"/>
                                            <p:tgtEl>
                                              <p:spTgt spid="76"/>
                                            </p:tgtEl>
                                            <p:attrNameLst>
                                              <p:attrName>ppt_x</p:attrName>
                                            </p:attrNameLst>
                                          </p:cBhvr>
                                          <p:tavLst>
                                            <p:tav tm="0">
                                              <p:val>
                                                <p:strVal val="0-#ppt_w/2"/>
                                              </p:val>
                                            </p:tav>
                                            <p:tav tm="100000">
                                              <p:val>
                                                <p:strVal val="#ppt_x"/>
                                              </p:val>
                                            </p:tav>
                                          </p:tavLst>
                                        </p:anim>
                                        <p:anim calcmode="lin" valueType="num">
                                          <p:cBhvr additive="base">
                                            <p:cTn id="58" dur="500" fill="hold"/>
                                            <p:tgtEl>
                                              <p:spTgt spid="76"/>
                                            </p:tgtEl>
                                            <p:attrNameLst>
                                              <p:attrName>ppt_y</p:attrName>
                                            </p:attrNameLst>
                                          </p:cBhvr>
                                          <p:tavLst>
                                            <p:tav tm="0">
                                              <p:val>
                                                <p:strVal val="#ppt_y"/>
                                              </p:val>
                                            </p:tav>
                                            <p:tav tm="100000">
                                              <p:val>
                                                <p:strVal val="#ppt_y"/>
                                              </p:val>
                                            </p:tav>
                                          </p:tavLst>
                                        </p:anim>
                                      </p:childTnLst>
                                    </p:cTn>
                                  </p:par>
                                </p:childTnLst>
                              </p:cTn>
                            </p:par>
                            <p:par>
                              <p:cTn id="59" fill="hold">
                                <p:stCondLst>
                                  <p:cond delay="5000"/>
                                </p:stCondLst>
                                <p:childTnLst>
                                  <p:par>
                                    <p:cTn id="60" presetID="2" presetClass="entr" presetSubtype="8"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 calcmode="lin" valueType="num">
                                          <p:cBhvr additive="base">
                                            <p:cTn id="62" dur="500" fill="hold"/>
                                            <p:tgtEl>
                                              <p:spTgt spid="68"/>
                                            </p:tgtEl>
                                            <p:attrNameLst>
                                              <p:attrName>ppt_x</p:attrName>
                                            </p:attrNameLst>
                                          </p:cBhvr>
                                          <p:tavLst>
                                            <p:tav tm="0">
                                              <p:val>
                                                <p:strVal val="0-#ppt_w/2"/>
                                              </p:val>
                                            </p:tav>
                                            <p:tav tm="100000">
                                              <p:val>
                                                <p:strVal val="#ppt_x"/>
                                              </p:val>
                                            </p:tav>
                                          </p:tavLst>
                                        </p:anim>
                                        <p:anim calcmode="lin" valueType="num">
                                          <p:cBhvr additive="base">
                                            <p:cTn id="63" dur="500" fill="hold"/>
                                            <p:tgtEl>
                                              <p:spTgt spid="68"/>
                                            </p:tgtEl>
                                            <p:attrNameLst>
                                              <p:attrName>ppt_y</p:attrName>
                                            </p:attrNameLst>
                                          </p:cBhvr>
                                          <p:tavLst>
                                            <p:tav tm="0">
                                              <p:val>
                                                <p:strVal val="#ppt_y"/>
                                              </p:val>
                                            </p:tav>
                                            <p:tav tm="100000">
                                              <p:val>
                                                <p:strVal val="#ppt_y"/>
                                              </p:val>
                                            </p:tav>
                                          </p:tavLst>
                                        </p:anim>
                                      </p:childTnLst>
                                    </p:cTn>
                                  </p:par>
                                </p:childTnLst>
                              </p:cTn>
                            </p:par>
                            <p:par>
                              <p:cTn id="64" fill="hold">
                                <p:stCondLst>
                                  <p:cond delay="5500"/>
                                </p:stCondLst>
                                <p:childTnLst>
                                  <p:par>
                                    <p:cTn id="65" presetID="2" presetClass="entr" presetSubtype="8"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 calcmode="lin" valueType="num">
                                          <p:cBhvr additive="base">
                                            <p:cTn id="67" dur="500" fill="hold"/>
                                            <p:tgtEl>
                                              <p:spTgt spid="77"/>
                                            </p:tgtEl>
                                            <p:attrNameLst>
                                              <p:attrName>ppt_x</p:attrName>
                                            </p:attrNameLst>
                                          </p:cBhvr>
                                          <p:tavLst>
                                            <p:tav tm="0">
                                              <p:val>
                                                <p:strVal val="0-#ppt_w/2"/>
                                              </p:val>
                                            </p:tav>
                                            <p:tav tm="100000">
                                              <p:val>
                                                <p:strVal val="#ppt_x"/>
                                              </p:val>
                                            </p:tav>
                                          </p:tavLst>
                                        </p:anim>
                                        <p:anim calcmode="lin" valueType="num">
                                          <p:cBhvr additive="base">
                                            <p:cTn id="68" dur="500" fill="hold"/>
                                            <p:tgtEl>
                                              <p:spTgt spid="77"/>
                                            </p:tgtEl>
                                            <p:attrNameLst>
                                              <p:attrName>ppt_y</p:attrName>
                                            </p:attrNameLst>
                                          </p:cBhvr>
                                          <p:tavLst>
                                            <p:tav tm="0">
                                              <p:val>
                                                <p:strVal val="#ppt_y"/>
                                              </p:val>
                                            </p:tav>
                                            <p:tav tm="100000">
                                              <p:val>
                                                <p:strVal val="#ppt_y"/>
                                              </p:val>
                                            </p:tav>
                                          </p:tavLst>
                                        </p:anim>
                                      </p:childTnLst>
                                    </p:cTn>
                                  </p:par>
                                </p:childTnLst>
                              </p:cTn>
                            </p:par>
                            <p:par>
                              <p:cTn id="69" fill="hold">
                                <p:stCondLst>
                                  <p:cond delay="6000"/>
                                </p:stCondLst>
                                <p:childTnLst>
                                  <p:par>
                                    <p:cTn id="70" presetID="2" presetClass="entr" presetSubtype="8" fill="hold" grpId="0" nodeType="afterEffect">
                                      <p:stCondLst>
                                        <p:cond delay="0"/>
                                      </p:stCondLst>
                                      <p:childTnLst>
                                        <p:set>
                                          <p:cBhvr>
                                            <p:cTn id="71" dur="1" fill="hold">
                                              <p:stCondLst>
                                                <p:cond delay="0"/>
                                              </p:stCondLst>
                                            </p:cTn>
                                            <p:tgtEl>
                                              <p:spTgt spid="67"/>
                                            </p:tgtEl>
                                            <p:attrNameLst>
                                              <p:attrName>style.visibility</p:attrName>
                                            </p:attrNameLst>
                                          </p:cBhvr>
                                          <p:to>
                                            <p:strVal val="visible"/>
                                          </p:to>
                                        </p:set>
                                        <p:anim calcmode="lin" valueType="num">
                                          <p:cBhvr additive="base">
                                            <p:cTn id="72" dur="500" fill="hold"/>
                                            <p:tgtEl>
                                              <p:spTgt spid="67"/>
                                            </p:tgtEl>
                                            <p:attrNameLst>
                                              <p:attrName>ppt_x</p:attrName>
                                            </p:attrNameLst>
                                          </p:cBhvr>
                                          <p:tavLst>
                                            <p:tav tm="0">
                                              <p:val>
                                                <p:strVal val="0-#ppt_w/2"/>
                                              </p:val>
                                            </p:tav>
                                            <p:tav tm="100000">
                                              <p:val>
                                                <p:strVal val="#ppt_x"/>
                                              </p:val>
                                            </p:tav>
                                          </p:tavLst>
                                        </p:anim>
                                        <p:anim calcmode="lin" valueType="num">
                                          <p:cBhvr additive="base">
                                            <p:cTn id="73" dur="500" fill="hold"/>
                                            <p:tgtEl>
                                              <p:spTgt spid="67"/>
                                            </p:tgtEl>
                                            <p:attrNameLst>
                                              <p:attrName>ppt_y</p:attrName>
                                            </p:attrNameLst>
                                          </p:cBhvr>
                                          <p:tavLst>
                                            <p:tav tm="0">
                                              <p:val>
                                                <p:strVal val="#ppt_y"/>
                                              </p:val>
                                            </p:tav>
                                            <p:tav tm="100000">
                                              <p:val>
                                                <p:strVal val="#ppt_y"/>
                                              </p:val>
                                            </p:tav>
                                          </p:tavLst>
                                        </p:anim>
                                      </p:childTnLst>
                                    </p:cTn>
                                  </p:par>
                                </p:childTnLst>
                              </p:cTn>
                            </p:par>
                            <p:par>
                              <p:cTn id="74" fill="hold">
                                <p:stCondLst>
                                  <p:cond delay="6500"/>
                                </p:stCondLst>
                                <p:childTnLst>
                                  <p:par>
                                    <p:cTn id="75" presetID="2" presetClass="entr" presetSubtype="8" fill="hold" grpId="0" nodeType="afterEffect">
                                      <p:stCondLst>
                                        <p:cond delay="0"/>
                                      </p:stCondLst>
                                      <p:childTnLst>
                                        <p:set>
                                          <p:cBhvr>
                                            <p:cTn id="76" dur="1" fill="hold">
                                              <p:stCondLst>
                                                <p:cond delay="0"/>
                                              </p:stCondLst>
                                            </p:cTn>
                                            <p:tgtEl>
                                              <p:spTgt spid="78"/>
                                            </p:tgtEl>
                                            <p:attrNameLst>
                                              <p:attrName>style.visibility</p:attrName>
                                            </p:attrNameLst>
                                          </p:cBhvr>
                                          <p:to>
                                            <p:strVal val="visible"/>
                                          </p:to>
                                        </p:set>
                                        <p:anim calcmode="lin" valueType="num">
                                          <p:cBhvr additive="base">
                                            <p:cTn id="77" dur="500" fill="hold"/>
                                            <p:tgtEl>
                                              <p:spTgt spid="78"/>
                                            </p:tgtEl>
                                            <p:attrNameLst>
                                              <p:attrName>ppt_x</p:attrName>
                                            </p:attrNameLst>
                                          </p:cBhvr>
                                          <p:tavLst>
                                            <p:tav tm="0">
                                              <p:val>
                                                <p:strVal val="0-#ppt_w/2"/>
                                              </p:val>
                                            </p:tav>
                                            <p:tav tm="100000">
                                              <p:val>
                                                <p:strVal val="#ppt_x"/>
                                              </p:val>
                                            </p:tav>
                                          </p:tavLst>
                                        </p:anim>
                                        <p:anim calcmode="lin" valueType="num">
                                          <p:cBhvr additive="base">
                                            <p:cTn id="7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43" grpId="0" bldLvl="0" animBg="1"/>
          <p:bldP spid="66" grpId="0" bldLvl="0" animBg="1"/>
          <p:bldP spid="67" grpId="0" bldLvl="0" animBg="1"/>
          <p:bldP spid="74" grpId="0"/>
          <p:bldP spid="75" grpId="0"/>
          <p:bldP spid="76" grpId="0"/>
          <p:bldP spid="77" grpId="0"/>
          <p:bldP spid="7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1742440" cy="501650"/>
          </a:xfrm>
          <a:prstGeom prst="rect">
            <a:avLst/>
          </a:prstGeom>
          <a:noFill/>
        </p:spPr>
        <p:txBody>
          <a:bodyPr wrap="none" rtlCol="0">
            <a:spAutoFit/>
          </a:bodyPr>
          <a:lstStyle/>
          <a:p>
            <a:r>
              <a:rPr lang="zh-CN" altLang="en-US" sz="2665" spc="400" dirty="0">
                <a:latin typeface="方正兰亭细黑_GBK" pitchFamily="2" charset="-122"/>
                <a:ea typeface="方正兰亭细黑_GBK" pitchFamily="2" charset="-122"/>
              </a:rPr>
              <a:t>人员安排</a:t>
            </a:r>
            <a:endParaRPr lang="zh-CN" altLang="en-US" sz="2665" spc="400" dirty="0">
              <a:latin typeface="方正兰亭细黑_GBK" pitchFamily="2" charset="-122"/>
              <a:ea typeface="方正兰亭细黑_GBK" pitchFamily="2" charset="-122"/>
            </a:endParaRPr>
          </a:p>
        </p:txBody>
      </p:sp>
      <p:sp>
        <p:nvSpPr>
          <p:cNvPr id="27" name="TextBox 26"/>
          <p:cNvSpPr txBox="1"/>
          <p:nvPr/>
        </p:nvSpPr>
        <p:spPr>
          <a:xfrm>
            <a:off x="3306837" y="323526"/>
            <a:ext cx="1511300" cy="420370"/>
          </a:xfrm>
          <a:prstGeom prst="rect">
            <a:avLst/>
          </a:prstGeom>
          <a:noFill/>
        </p:spPr>
        <p:txBody>
          <a:bodyPr wrap="none" rtlCol="0">
            <a:spAutoFit/>
          </a:bodyPr>
          <a:lstStyle/>
          <a:p>
            <a:pPr algn="ctr"/>
            <a:r>
              <a:rPr lang="en-US" altLang="zh-CN" sz="2135" dirty="0">
                <a:solidFill>
                  <a:srgbClr val="C00000"/>
                </a:solidFill>
                <a:latin typeface="Kozuka Gothic Pro R" pitchFamily="34" charset="-128"/>
                <a:ea typeface="Kozuka Gothic Pro R" pitchFamily="34" charset="-128"/>
              </a:rPr>
              <a:t>STAFFING</a:t>
            </a:r>
            <a:endParaRPr lang="en-US" altLang="zh-CN" sz="2135"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529491" y="3373386"/>
            <a:ext cx="2914125" cy="1633203"/>
            <a:chOff x="6059464" y="3524926"/>
            <a:chExt cx="2185594" cy="1224902"/>
          </a:xfrm>
        </p:grpSpPr>
        <p:grpSp>
          <p:nvGrpSpPr>
            <p:cNvPr id="53" name="组合 52"/>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57" name="圆角矩形 5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 name="圆角矩形 57"/>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4" name="组合 19"/>
            <p:cNvGrpSpPr/>
            <p:nvPr/>
          </p:nvGrpSpPr>
          <p:grpSpPr bwMode="auto">
            <a:xfrm>
              <a:off x="6179662" y="3902869"/>
              <a:ext cx="1945958" cy="590233"/>
              <a:chOff x="-124358" y="0"/>
              <a:chExt cx="1946835" cy="656197"/>
            </a:xfrm>
          </p:grpSpPr>
          <p:sp>
            <p:nvSpPr>
              <p:cNvPr id="55" name="TextBox 87"/>
              <p:cNvSpPr>
                <a:spLocks noChangeArrowheads="1"/>
              </p:cNvSpPr>
              <p:nvPr/>
            </p:nvSpPr>
            <p:spPr bwMode="auto">
              <a:xfrm>
                <a:off x="90375" y="0"/>
                <a:ext cx="1471946" cy="23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组长：梁伊雯</a:t>
                </a:r>
                <a:endPar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TextBox 88"/>
              <p:cNvSpPr>
                <a:spLocks noChangeArrowheads="1"/>
              </p:cNvSpPr>
              <p:nvPr/>
            </p:nvSpPr>
            <p:spPr bwMode="auto">
              <a:xfrm>
                <a:off x="-124358" y="297213"/>
                <a:ext cx="1946835" cy="35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sz="1400" b="1" dirty="0">
                    <a:latin typeface="微软雅黑" panose="020B0503020204020204" pitchFamily="34" charset="-122"/>
                    <a:ea typeface="微软雅黑" panose="020B0503020204020204" pitchFamily="34" charset="-122"/>
                    <a:sym typeface="微软雅黑" panose="020B0503020204020204" pitchFamily="34" charset="-122"/>
                  </a:rPr>
                  <a:t>组织管理与协调、进度推进、</a:t>
                </a:r>
                <a:endParaRPr sz="1400" b="1" dirty="0">
                  <a:latin typeface="微软雅黑" panose="020B0503020204020204" pitchFamily="34" charset="-122"/>
                  <a:ea typeface="微软雅黑" panose="020B0503020204020204" pitchFamily="34" charset="-122"/>
                  <a:sym typeface="微软雅黑" panose="020B0503020204020204" pitchFamily="34" charset="-122"/>
                </a:endParaRPr>
              </a:p>
              <a:p>
                <a:pPr algn="ctr"/>
                <a:r>
                  <a:rPr sz="1400" b="1" dirty="0">
                    <a:latin typeface="微软雅黑" panose="020B0503020204020204" pitchFamily="34" charset="-122"/>
                    <a:ea typeface="微软雅黑" panose="020B0503020204020204" pitchFamily="34" charset="-122"/>
                    <a:sym typeface="微软雅黑" panose="020B0503020204020204" pitchFamily="34" charset="-122"/>
                  </a:rPr>
                  <a:t>数据集收集、语音交互部分研究</a:t>
                </a:r>
                <a:endParaRPr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3" name="椭圆 2"/>
          <p:cNvSpPr/>
          <p:nvPr/>
        </p:nvSpPr>
        <p:spPr>
          <a:xfrm>
            <a:off x="2239563" y="1750639"/>
            <a:ext cx="1323438" cy="1313478"/>
          </a:xfrm>
          <a:prstGeom prst="ellipse">
            <a:avLst/>
          </a:prstGeom>
          <a:solidFill>
            <a:srgbClr val="FFFFFF"/>
          </a:solidFill>
          <a:ln w="38100" cap="flat">
            <a:solidFill>
              <a:schemeClr val="accent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3765"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7" name="Freeform 173"/>
          <p:cNvSpPr/>
          <p:nvPr/>
        </p:nvSpPr>
        <p:spPr>
          <a:xfrm>
            <a:off x="2557041" y="1986943"/>
            <a:ext cx="688481" cy="704235"/>
          </a:xfrm>
          <a:custGeom>
            <a:avLst/>
            <a:gdLst/>
            <a:ahLst/>
            <a:cxnLst>
              <a:cxn ang="0">
                <a:pos x="wd2" y="hd2"/>
              </a:cxn>
              <a:cxn ang="5400000">
                <a:pos x="wd2" y="hd2"/>
              </a:cxn>
              <a:cxn ang="10800000">
                <a:pos x="wd2" y="hd2"/>
              </a:cxn>
              <a:cxn ang="16200000">
                <a:pos x="wd2" y="hd2"/>
              </a:cxn>
            </a:cxnLst>
            <a:rect l="0" t="0" r="r" b="b"/>
            <a:pathLst>
              <a:path w="20770" h="20056" extrusionOk="0">
                <a:moveTo>
                  <a:pt x="19703" y="13740"/>
                </a:moveTo>
                <a:cubicBezTo>
                  <a:pt x="18644" y="11931"/>
                  <a:pt x="12820" y="10016"/>
                  <a:pt x="12397" y="9910"/>
                </a:cubicBezTo>
                <a:cubicBezTo>
                  <a:pt x="12291" y="9910"/>
                  <a:pt x="11126" y="9591"/>
                  <a:pt x="11655" y="8952"/>
                </a:cubicBezTo>
                <a:cubicBezTo>
                  <a:pt x="12608" y="8101"/>
                  <a:pt x="13244" y="6824"/>
                  <a:pt x="13350" y="5760"/>
                </a:cubicBezTo>
                <a:cubicBezTo>
                  <a:pt x="13350" y="5654"/>
                  <a:pt x="13455" y="5654"/>
                  <a:pt x="13455" y="5654"/>
                </a:cubicBezTo>
                <a:cubicBezTo>
                  <a:pt x="13455" y="5654"/>
                  <a:pt x="13667" y="5015"/>
                  <a:pt x="13667" y="4058"/>
                </a:cubicBezTo>
                <a:cubicBezTo>
                  <a:pt x="13667" y="3738"/>
                  <a:pt x="13667" y="3419"/>
                  <a:pt x="13667" y="3100"/>
                </a:cubicBezTo>
                <a:cubicBezTo>
                  <a:pt x="13667" y="3100"/>
                  <a:pt x="13244" y="546"/>
                  <a:pt x="11020" y="121"/>
                </a:cubicBezTo>
                <a:cubicBezTo>
                  <a:pt x="11020" y="121"/>
                  <a:pt x="9114" y="-305"/>
                  <a:pt x="7950" y="440"/>
                </a:cubicBezTo>
                <a:cubicBezTo>
                  <a:pt x="6573" y="972"/>
                  <a:pt x="6361" y="2142"/>
                  <a:pt x="6361" y="2142"/>
                </a:cubicBezTo>
                <a:cubicBezTo>
                  <a:pt x="5938" y="2674"/>
                  <a:pt x="5938" y="3313"/>
                  <a:pt x="5938" y="3845"/>
                </a:cubicBezTo>
                <a:cubicBezTo>
                  <a:pt x="5938" y="4696"/>
                  <a:pt x="6150" y="5441"/>
                  <a:pt x="6150" y="5441"/>
                </a:cubicBezTo>
                <a:cubicBezTo>
                  <a:pt x="6255" y="5441"/>
                  <a:pt x="6255" y="5441"/>
                  <a:pt x="6361" y="5547"/>
                </a:cubicBezTo>
                <a:cubicBezTo>
                  <a:pt x="6361" y="6824"/>
                  <a:pt x="7103" y="8207"/>
                  <a:pt x="8055" y="9059"/>
                </a:cubicBezTo>
                <a:cubicBezTo>
                  <a:pt x="8267" y="9165"/>
                  <a:pt x="8055" y="9591"/>
                  <a:pt x="7526" y="9803"/>
                </a:cubicBezTo>
                <a:cubicBezTo>
                  <a:pt x="6997" y="10016"/>
                  <a:pt x="5726" y="10548"/>
                  <a:pt x="4455" y="11187"/>
                </a:cubicBezTo>
                <a:cubicBezTo>
                  <a:pt x="3185" y="11825"/>
                  <a:pt x="1914" y="12463"/>
                  <a:pt x="1491" y="12889"/>
                </a:cubicBezTo>
                <a:cubicBezTo>
                  <a:pt x="432" y="13847"/>
                  <a:pt x="-521" y="16613"/>
                  <a:pt x="326" y="17784"/>
                </a:cubicBezTo>
                <a:cubicBezTo>
                  <a:pt x="5620" y="20337"/>
                  <a:pt x="13985" y="21295"/>
                  <a:pt x="20655" y="17677"/>
                </a:cubicBezTo>
                <a:cubicBezTo>
                  <a:pt x="21079" y="16720"/>
                  <a:pt x="20232" y="14592"/>
                  <a:pt x="19703" y="13740"/>
                </a:cubicBezTo>
                <a:close/>
              </a:path>
            </a:pathLst>
          </a:custGeom>
          <a:solidFill>
            <a:srgbClr val="1A3F6C"/>
          </a:solidFill>
          <a:ln w="12700">
            <a:miter lim="400000"/>
          </a:ln>
        </p:spPr>
        <p:txBody>
          <a:bodyPr lIns="45719" rIns="45719"/>
          <a:lstStyle/>
          <a:p/>
        </p:txBody>
      </p:sp>
      <p:sp>
        <p:nvSpPr>
          <p:cNvPr id="6" name="椭圆 5"/>
          <p:cNvSpPr/>
          <p:nvPr/>
        </p:nvSpPr>
        <p:spPr>
          <a:xfrm>
            <a:off x="8775618" y="1750639"/>
            <a:ext cx="1323438" cy="1313478"/>
          </a:xfrm>
          <a:prstGeom prst="ellipse">
            <a:avLst/>
          </a:prstGeom>
          <a:solidFill>
            <a:srgbClr val="FFFFFF"/>
          </a:solidFill>
          <a:ln w="38100" cap="flat">
            <a:solidFill>
              <a:schemeClr val="accent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3765"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8" name="Freeform 173"/>
          <p:cNvSpPr/>
          <p:nvPr/>
        </p:nvSpPr>
        <p:spPr>
          <a:xfrm>
            <a:off x="9093096" y="1986943"/>
            <a:ext cx="688481" cy="704235"/>
          </a:xfrm>
          <a:custGeom>
            <a:avLst/>
            <a:gdLst/>
            <a:ahLst/>
            <a:cxnLst>
              <a:cxn ang="0">
                <a:pos x="wd2" y="hd2"/>
              </a:cxn>
              <a:cxn ang="5400000">
                <a:pos x="wd2" y="hd2"/>
              </a:cxn>
              <a:cxn ang="10800000">
                <a:pos x="wd2" y="hd2"/>
              </a:cxn>
              <a:cxn ang="16200000">
                <a:pos x="wd2" y="hd2"/>
              </a:cxn>
            </a:cxnLst>
            <a:rect l="0" t="0" r="r" b="b"/>
            <a:pathLst>
              <a:path w="20770" h="20056" extrusionOk="0">
                <a:moveTo>
                  <a:pt x="19703" y="13740"/>
                </a:moveTo>
                <a:cubicBezTo>
                  <a:pt x="18644" y="11931"/>
                  <a:pt x="12820" y="10016"/>
                  <a:pt x="12397" y="9910"/>
                </a:cubicBezTo>
                <a:cubicBezTo>
                  <a:pt x="12291" y="9910"/>
                  <a:pt x="11126" y="9591"/>
                  <a:pt x="11655" y="8952"/>
                </a:cubicBezTo>
                <a:cubicBezTo>
                  <a:pt x="12608" y="8101"/>
                  <a:pt x="13244" y="6824"/>
                  <a:pt x="13350" y="5760"/>
                </a:cubicBezTo>
                <a:cubicBezTo>
                  <a:pt x="13350" y="5654"/>
                  <a:pt x="13455" y="5654"/>
                  <a:pt x="13455" y="5654"/>
                </a:cubicBezTo>
                <a:cubicBezTo>
                  <a:pt x="13455" y="5654"/>
                  <a:pt x="13667" y="5015"/>
                  <a:pt x="13667" y="4058"/>
                </a:cubicBezTo>
                <a:cubicBezTo>
                  <a:pt x="13667" y="3738"/>
                  <a:pt x="13667" y="3419"/>
                  <a:pt x="13667" y="3100"/>
                </a:cubicBezTo>
                <a:cubicBezTo>
                  <a:pt x="13667" y="3100"/>
                  <a:pt x="13244" y="546"/>
                  <a:pt x="11020" y="121"/>
                </a:cubicBezTo>
                <a:cubicBezTo>
                  <a:pt x="11020" y="121"/>
                  <a:pt x="9114" y="-305"/>
                  <a:pt x="7950" y="440"/>
                </a:cubicBezTo>
                <a:cubicBezTo>
                  <a:pt x="6573" y="972"/>
                  <a:pt x="6361" y="2142"/>
                  <a:pt x="6361" y="2142"/>
                </a:cubicBezTo>
                <a:cubicBezTo>
                  <a:pt x="5938" y="2674"/>
                  <a:pt x="5938" y="3313"/>
                  <a:pt x="5938" y="3845"/>
                </a:cubicBezTo>
                <a:cubicBezTo>
                  <a:pt x="5938" y="4696"/>
                  <a:pt x="6150" y="5441"/>
                  <a:pt x="6150" y="5441"/>
                </a:cubicBezTo>
                <a:cubicBezTo>
                  <a:pt x="6255" y="5441"/>
                  <a:pt x="6255" y="5441"/>
                  <a:pt x="6361" y="5547"/>
                </a:cubicBezTo>
                <a:cubicBezTo>
                  <a:pt x="6361" y="6824"/>
                  <a:pt x="7103" y="8207"/>
                  <a:pt x="8055" y="9059"/>
                </a:cubicBezTo>
                <a:cubicBezTo>
                  <a:pt x="8267" y="9165"/>
                  <a:pt x="8055" y="9591"/>
                  <a:pt x="7526" y="9803"/>
                </a:cubicBezTo>
                <a:cubicBezTo>
                  <a:pt x="6997" y="10016"/>
                  <a:pt x="5726" y="10548"/>
                  <a:pt x="4455" y="11187"/>
                </a:cubicBezTo>
                <a:cubicBezTo>
                  <a:pt x="3185" y="11825"/>
                  <a:pt x="1914" y="12463"/>
                  <a:pt x="1491" y="12889"/>
                </a:cubicBezTo>
                <a:cubicBezTo>
                  <a:pt x="432" y="13847"/>
                  <a:pt x="-521" y="16613"/>
                  <a:pt x="326" y="17784"/>
                </a:cubicBezTo>
                <a:cubicBezTo>
                  <a:pt x="5620" y="20337"/>
                  <a:pt x="13985" y="21295"/>
                  <a:pt x="20655" y="17677"/>
                </a:cubicBezTo>
                <a:cubicBezTo>
                  <a:pt x="21079" y="16720"/>
                  <a:pt x="20232" y="14592"/>
                  <a:pt x="19703" y="13740"/>
                </a:cubicBezTo>
                <a:close/>
              </a:path>
            </a:pathLst>
          </a:custGeom>
          <a:solidFill>
            <a:srgbClr val="1A3F6C"/>
          </a:solidFill>
          <a:ln w="12700">
            <a:miter lim="400000"/>
          </a:ln>
        </p:spPr>
        <p:txBody>
          <a:bodyPr lIns="45719" rIns="45719"/>
          <a:lstStyle/>
          <a:p/>
        </p:txBody>
      </p:sp>
      <p:grpSp>
        <p:nvGrpSpPr>
          <p:cNvPr id="9" name="组合 8"/>
          <p:cNvGrpSpPr/>
          <p:nvPr/>
        </p:nvGrpSpPr>
        <p:grpSpPr>
          <a:xfrm>
            <a:off x="4781961" y="3372751"/>
            <a:ext cx="2914125" cy="1633203"/>
            <a:chOff x="6059464" y="3524926"/>
            <a:chExt cx="2185594" cy="1224902"/>
          </a:xfrm>
        </p:grpSpPr>
        <p:grpSp>
          <p:nvGrpSpPr>
            <p:cNvPr id="10" name="组合 9"/>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11" name="圆角矩形 1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圆角矩形 11"/>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 name="组合 19"/>
            <p:cNvGrpSpPr/>
            <p:nvPr/>
          </p:nvGrpSpPr>
          <p:grpSpPr bwMode="auto">
            <a:xfrm>
              <a:off x="6179662" y="3902869"/>
              <a:ext cx="1945958" cy="590708"/>
              <a:chOff x="-124358" y="0"/>
              <a:chExt cx="1946835" cy="656725"/>
            </a:xfrm>
          </p:grpSpPr>
          <p:sp>
            <p:nvSpPr>
              <p:cNvPr id="14" name="TextBox 87"/>
              <p:cNvSpPr>
                <a:spLocks noChangeArrowheads="1"/>
              </p:cNvSpPr>
              <p:nvPr/>
            </p:nvSpPr>
            <p:spPr bwMode="auto">
              <a:xfrm>
                <a:off x="90375" y="0"/>
                <a:ext cx="1471946" cy="23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组员：阮辰伟</a:t>
                </a:r>
                <a:endPar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88"/>
              <p:cNvSpPr>
                <a:spLocks noChangeArrowheads="1"/>
              </p:cNvSpPr>
              <p:nvPr/>
            </p:nvSpPr>
            <p:spPr bwMode="auto">
              <a:xfrm>
                <a:off x="-124358" y="297741"/>
                <a:ext cx="1946835" cy="35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sz="1400" b="1" dirty="0">
                    <a:latin typeface="微软雅黑" panose="020B0503020204020204" pitchFamily="34" charset="-122"/>
                    <a:ea typeface="微软雅黑" panose="020B0503020204020204" pitchFamily="34" charset="-122"/>
                    <a:sym typeface="微软雅黑" panose="020B0503020204020204" pitchFamily="34" charset="-122"/>
                  </a:rPr>
                  <a:t>数据集收集、动态障碍物避障</a:t>
                </a:r>
                <a:endParaRPr sz="1400" b="1" dirty="0">
                  <a:latin typeface="微软雅黑" panose="020B0503020204020204" pitchFamily="34" charset="-122"/>
                  <a:ea typeface="微软雅黑" panose="020B0503020204020204" pitchFamily="34" charset="-122"/>
                  <a:sym typeface="微软雅黑" panose="020B0503020204020204" pitchFamily="34" charset="-122"/>
                </a:endParaRPr>
              </a:p>
              <a:p>
                <a:pPr algn="ctr"/>
                <a:r>
                  <a:rPr sz="1400" b="1" dirty="0">
                    <a:latin typeface="微软雅黑" panose="020B0503020204020204" pitchFamily="34" charset="-122"/>
                    <a:ea typeface="微软雅黑" panose="020B0503020204020204" pitchFamily="34" charset="-122"/>
                    <a:sym typeface="微软雅黑" panose="020B0503020204020204" pitchFamily="34" charset="-122"/>
                  </a:rPr>
                  <a:t>研究、dwa导航算法优化</a:t>
                </a:r>
                <a:endParaRPr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16" name="组合 15"/>
          <p:cNvGrpSpPr/>
          <p:nvPr/>
        </p:nvGrpSpPr>
        <p:grpSpPr>
          <a:xfrm>
            <a:off x="7980456" y="3373386"/>
            <a:ext cx="2914125" cy="1655178"/>
            <a:chOff x="6059464" y="3524926"/>
            <a:chExt cx="2185594" cy="1241383"/>
          </a:xfrm>
        </p:grpSpPr>
        <p:grpSp>
          <p:nvGrpSpPr>
            <p:cNvPr id="17" name="组合 16"/>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18" name="圆角矩形 1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圆角矩形 1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0" name="组合 19"/>
            <p:cNvGrpSpPr/>
            <p:nvPr/>
          </p:nvGrpSpPr>
          <p:grpSpPr bwMode="auto">
            <a:xfrm>
              <a:off x="6282056" y="3893344"/>
              <a:ext cx="1778794" cy="872965"/>
              <a:chOff x="-21918" y="-10589"/>
              <a:chExt cx="1779596" cy="970526"/>
            </a:xfrm>
          </p:grpSpPr>
          <p:sp>
            <p:nvSpPr>
              <p:cNvPr id="21" name="TextBox 87"/>
              <p:cNvSpPr>
                <a:spLocks noChangeArrowheads="1"/>
              </p:cNvSpPr>
              <p:nvPr/>
            </p:nvSpPr>
            <p:spPr bwMode="auto">
              <a:xfrm>
                <a:off x="90375" y="-10589"/>
                <a:ext cx="1471946" cy="23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组员：曹峰源</a:t>
                </a:r>
                <a:endPar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TextBox 88"/>
              <p:cNvSpPr>
                <a:spLocks noChangeArrowheads="1"/>
              </p:cNvSpPr>
              <p:nvPr/>
            </p:nvSpPr>
            <p:spPr bwMode="auto">
              <a:xfrm>
                <a:off x="-21918" y="241440"/>
                <a:ext cx="1779596" cy="71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sz="1400" b="1" dirty="0">
                    <a:latin typeface="微软雅黑" panose="020B0503020204020204" pitchFamily="34" charset="-122"/>
                    <a:ea typeface="微软雅黑" panose="020B0503020204020204" pitchFamily="34" charset="-122"/>
                    <a:sym typeface="微软雅黑" panose="020B0503020204020204" pitchFamily="34" charset="-122"/>
                  </a:rPr>
                  <a:t>基于深度学习的视觉模型</a:t>
                </a:r>
                <a:endParaRPr sz="1400" b="1" dirty="0">
                  <a:latin typeface="微软雅黑" panose="020B0503020204020204" pitchFamily="34" charset="-122"/>
                  <a:ea typeface="微软雅黑" panose="020B0503020204020204" pitchFamily="34" charset="-122"/>
                  <a:sym typeface="微软雅黑" panose="020B0503020204020204" pitchFamily="34" charset="-122"/>
                </a:endParaRPr>
              </a:p>
              <a:p>
                <a:pPr algn="ctr"/>
                <a:r>
                  <a:rPr sz="1400" b="1" dirty="0">
                    <a:latin typeface="微软雅黑" panose="020B0503020204020204" pitchFamily="34" charset="-122"/>
                    <a:ea typeface="微软雅黑" panose="020B0503020204020204" pitchFamily="34" charset="-122"/>
                    <a:sym typeface="微软雅黑" panose="020B0503020204020204" pitchFamily="34" charset="-122"/>
                  </a:rPr>
                  <a:t>研究与优化、传感器姿态</a:t>
                </a:r>
                <a:endParaRPr sz="1400" b="1" dirty="0">
                  <a:latin typeface="微软雅黑" panose="020B0503020204020204" pitchFamily="34" charset="-122"/>
                  <a:ea typeface="微软雅黑" panose="020B0503020204020204" pitchFamily="34" charset="-122"/>
                  <a:sym typeface="微软雅黑" panose="020B0503020204020204" pitchFamily="34" charset="-122"/>
                </a:endParaRPr>
              </a:p>
              <a:p>
                <a:pPr algn="ctr"/>
                <a:r>
                  <a:rPr sz="1400" b="1" dirty="0">
                    <a:latin typeface="微软雅黑" panose="020B0503020204020204" pitchFamily="34" charset="-122"/>
                    <a:ea typeface="微软雅黑" panose="020B0503020204020204" pitchFamily="34" charset="-122"/>
                    <a:sym typeface="微软雅黑" panose="020B0503020204020204" pitchFamily="34" charset="-122"/>
                  </a:rPr>
                  <a:t>融合技术研究、定位技术研究</a:t>
                </a:r>
                <a:endParaRPr sz="1400" b="1" dirty="0">
                  <a:latin typeface="微软雅黑" panose="020B0503020204020204" pitchFamily="34" charset="-122"/>
                  <a:ea typeface="微软雅黑" panose="020B0503020204020204" pitchFamily="34" charset="-122"/>
                  <a:sym typeface="微软雅黑" panose="020B0503020204020204" pitchFamily="34" charset="-122"/>
                </a:endParaRPr>
              </a:p>
              <a:p>
                <a:pPr algn="ctr"/>
                <a:endParaRPr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29" name="椭圆 28"/>
          <p:cNvSpPr/>
          <p:nvPr/>
        </p:nvSpPr>
        <p:spPr>
          <a:xfrm>
            <a:off x="5577123" y="1750639"/>
            <a:ext cx="1323438" cy="1313478"/>
          </a:xfrm>
          <a:prstGeom prst="ellipse">
            <a:avLst/>
          </a:prstGeom>
          <a:solidFill>
            <a:srgbClr val="FFFFFF"/>
          </a:solidFill>
          <a:ln w="38100" cap="flat">
            <a:solidFill>
              <a:schemeClr val="accent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3765"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Segoe UI" panose="020B0502040204020203"/>
              <a:ea typeface="Segoe UI" panose="020B0502040204020203"/>
              <a:cs typeface="Segoe UI" panose="020B0502040204020203"/>
              <a:sym typeface="Segoe UI" panose="020B0502040204020203"/>
            </a:endParaRPr>
          </a:p>
        </p:txBody>
      </p:sp>
      <p:sp>
        <p:nvSpPr>
          <p:cNvPr id="30" name="Freeform 173"/>
          <p:cNvSpPr/>
          <p:nvPr/>
        </p:nvSpPr>
        <p:spPr>
          <a:xfrm>
            <a:off x="5894601" y="1986943"/>
            <a:ext cx="688481" cy="704235"/>
          </a:xfrm>
          <a:custGeom>
            <a:avLst/>
            <a:gdLst/>
            <a:ahLst/>
            <a:cxnLst>
              <a:cxn ang="0">
                <a:pos x="wd2" y="hd2"/>
              </a:cxn>
              <a:cxn ang="5400000">
                <a:pos x="wd2" y="hd2"/>
              </a:cxn>
              <a:cxn ang="10800000">
                <a:pos x="wd2" y="hd2"/>
              </a:cxn>
              <a:cxn ang="16200000">
                <a:pos x="wd2" y="hd2"/>
              </a:cxn>
            </a:cxnLst>
            <a:rect l="0" t="0" r="r" b="b"/>
            <a:pathLst>
              <a:path w="20770" h="20056" extrusionOk="0">
                <a:moveTo>
                  <a:pt x="19703" y="13740"/>
                </a:moveTo>
                <a:cubicBezTo>
                  <a:pt x="18644" y="11931"/>
                  <a:pt x="12820" y="10016"/>
                  <a:pt x="12397" y="9910"/>
                </a:cubicBezTo>
                <a:cubicBezTo>
                  <a:pt x="12291" y="9910"/>
                  <a:pt x="11126" y="9591"/>
                  <a:pt x="11655" y="8952"/>
                </a:cubicBezTo>
                <a:cubicBezTo>
                  <a:pt x="12608" y="8101"/>
                  <a:pt x="13244" y="6824"/>
                  <a:pt x="13350" y="5760"/>
                </a:cubicBezTo>
                <a:cubicBezTo>
                  <a:pt x="13350" y="5654"/>
                  <a:pt x="13455" y="5654"/>
                  <a:pt x="13455" y="5654"/>
                </a:cubicBezTo>
                <a:cubicBezTo>
                  <a:pt x="13455" y="5654"/>
                  <a:pt x="13667" y="5015"/>
                  <a:pt x="13667" y="4058"/>
                </a:cubicBezTo>
                <a:cubicBezTo>
                  <a:pt x="13667" y="3738"/>
                  <a:pt x="13667" y="3419"/>
                  <a:pt x="13667" y="3100"/>
                </a:cubicBezTo>
                <a:cubicBezTo>
                  <a:pt x="13667" y="3100"/>
                  <a:pt x="13244" y="546"/>
                  <a:pt x="11020" y="121"/>
                </a:cubicBezTo>
                <a:cubicBezTo>
                  <a:pt x="11020" y="121"/>
                  <a:pt x="9114" y="-305"/>
                  <a:pt x="7950" y="440"/>
                </a:cubicBezTo>
                <a:cubicBezTo>
                  <a:pt x="6573" y="972"/>
                  <a:pt x="6361" y="2142"/>
                  <a:pt x="6361" y="2142"/>
                </a:cubicBezTo>
                <a:cubicBezTo>
                  <a:pt x="5938" y="2674"/>
                  <a:pt x="5938" y="3313"/>
                  <a:pt x="5938" y="3845"/>
                </a:cubicBezTo>
                <a:cubicBezTo>
                  <a:pt x="5938" y="4696"/>
                  <a:pt x="6150" y="5441"/>
                  <a:pt x="6150" y="5441"/>
                </a:cubicBezTo>
                <a:cubicBezTo>
                  <a:pt x="6255" y="5441"/>
                  <a:pt x="6255" y="5441"/>
                  <a:pt x="6361" y="5547"/>
                </a:cubicBezTo>
                <a:cubicBezTo>
                  <a:pt x="6361" y="6824"/>
                  <a:pt x="7103" y="8207"/>
                  <a:pt x="8055" y="9059"/>
                </a:cubicBezTo>
                <a:cubicBezTo>
                  <a:pt x="8267" y="9165"/>
                  <a:pt x="8055" y="9591"/>
                  <a:pt x="7526" y="9803"/>
                </a:cubicBezTo>
                <a:cubicBezTo>
                  <a:pt x="6997" y="10016"/>
                  <a:pt x="5726" y="10548"/>
                  <a:pt x="4455" y="11187"/>
                </a:cubicBezTo>
                <a:cubicBezTo>
                  <a:pt x="3185" y="11825"/>
                  <a:pt x="1914" y="12463"/>
                  <a:pt x="1491" y="12889"/>
                </a:cubicBezTo>
                <a:cubicBezTo>
                  <a:pt x="432" y="13847"/>
                  <a:pt x="-521" y="16613"/>
                  <a:pt x="326" y="17784"/>
                </a:cubicBezTo>
                <a:cubicBezTo>
                  <a:pt x="5620" y="20337"/>
                  <a:pt x="13985" y="21295"/>
                  <a:pt x="20655" y="17677"/>
                </a:cubicBezTo>
                <a:cubicBezTo>
                  <a:pt x="21079" y="16720"/>
                  <a:pt x="20232" y="14592"/>
                  <a:pt x="19703" y="13740"/>
                </a:cubicBezTo>
                <a:close/>
              </a:path>
            </a:pathLst>
          </a:custGeom>
          <a:solidFill>
            <a:srgbClr val="1A3F6C"/>
          </a:solidFill>
          <a:ln w="12700">
            <a:miter lim="400000"/>
          </a:ln>
        </p:spPr>
        <p:txBody>
          <a:bodyPr lIns="45719" rIns="45719"/>
          <a:lstStyle/>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p:cTn id="28" dur="500" fill="hold"/>
                                        <p:tgtEl>
                                          <p:spTgt spid="52"/>
                                        </p:tgtEl>
                                        <p:attrNameLst>
                                          <p:attrName>ppt_w</p:attrName>
                                        </p:attrNameLst>
                                      </p:cBhvr>
                                      <p:tavLst>
                                        <p:tav tm="0">
                                          <p:val>
                                            <p:fltVal val="0"/>
                                          </p:val>
                                        </p:tav>
                                        <p:tav tm="100000">
                                          <p:val>
                                            <p:strVal val="#ppt_w"/>
                                          </p:val>
                                        </p:tav>
                                      </p:tavLst>
                                    </p:anim>
                                    <p:anim calcmode="lin" valueType="num">
                                      <p:cBhvr>
                                        <p:cTn id="29" dur="500" fill="hold"/>
                                        <p:tgtEl>
                                          <p:spTgt spid="52"/>
                                        </p:tgtEl>
                                        <p:attrNameLst>
                                          <p:attrName>ppt_h</p:attrName>
                                        </p:attrNameLst>
                                      </p:cBhvr>
                                      <p:tavLst>
                                        <p:tav tm="0">
                                          <p:val>
                                            <p:fltVal val="0"/>
                                          </p:val>
                                        </p:tav>
                                        <p:tav tm="100000">
                                          <p:val>
                                            <p:strVal val="#ppt_h"/>
                                          </p:val>
                                        </p:tav>
                                      </p:tavLst>
                                    </p:anim>
                                    <p:animEffect transition="in" filter="fade">
                                      <p:cBhvr>
                                        <p:cTn id="30" dur="500"/>
                                        <p:tgtEl>
                                          <p:spTgt spid="52"/>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par>
                          <p:cTn id="37" fill="hold">
                            <p:stCondLst>
                              <p:cond delay="2500"/>
                            </p:stCondLst>
                            <p:childTnLst>
                              <p:par>
                                <p:cTn id="38" presetID="53" presetClass="entr" presetSubtype="16"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2330419" y="1128545"/>
            <a:ext cx="2493904" cy="2493904"/>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0" name="椭圆 39"/>
          <p:cNvSpPr/>
          <p:nvPr/>
        </p:nvSpPr>
        <p:spPr>
          <a:xfrm>
            <a:off x="1361596" y="4388268"/>
            <a:ext cx="903568" cy="903568"/>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0"/>
          <p:cNvSpPr/>
          <p:nvPr/>
        </p:nvSpPr>
        <p:spPr>
          <a:xfrm>
            <a:off x="2531865" y="676908"/>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2" name="组合 41"/>
          <p:cNvGrpSpPr/>
          <p:nvPr/>
        </p:nvGrpSpPr>
        <p:grpSpPr>
          <a:xfrm>
            <a:off x="6493914" y="3555823"/>
            <a:ext cx="401413" cy="40141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5" name="组合 64"/>
          <p:cNvGrpSpPr/>
          <p:nvPr/>
        </p:nvGrpSpPr>
        <p:grpSpPr>
          <a:xfrm>
            <a:off x="7119617" y="1754637"/>
            <a:ext cx="831871" cy="831871"/>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9" name="组合 68"/>
          <p:cNvGrpSpPr/>
          <p:nvPr/>
        </p:nvGrpSpPr>
        <p:grpSpPr>
          <a:xfrm>
            <a:off x="3574586" y="4486485"/>
            <a:ext cx="293036" cy="293036"/>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2" name="组合 71"/>
          <p:cNvGrpSpPr/>
          <p:nvPr/>
        </p:nvGrpSpPr>
        <p:grpSpPr>
          <a:xfrm>
            <a:off x="576293" y="5798678"/>
            <a:ext cx="383892" cy="383892"/>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5" name="椭圆 74"/>
          <p:cNvSpPr/>
          <p:nvPr/>
        </p:nvSpPr>
        <p:spPr>
          <a:xfrm>
            <a:off x="6046381" y="14064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6" name="椭圆 75"/>
          <p:cNvSpPr/>
          <p:nvPr/>
        </p:nvSpPr>
        <p:spPr>
          <a:xfrm>
            <a:off x="6065732" y="6014569"/>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77" name="组合 76"/>
          <p:cNvGrpSpPr/>
          <p:nvPr/>
        </p:nvGrpSpPr>
        <p:grpSpPr>
          <a:xfrm>
            <a:off x="4758535" y="4164626"/>
            <a:ext cx="1099479" cy="109947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1" name="TextBox 80"/>
          <p:cNvSpPr txBox="1"/>
          <p:nvPr/>
        </p:nvSpPr>
        <p:spPr>
          <a:xfrm>
            <a:off x="2514030" y="2075545"/>
            <a:ext cx="2114681" cy="625877"/>
          </a:xfrm>
          <a:prstGeom prst="rect">
            <a:avLst/>
          </a:prstGeom>
          <a:noFill/>
          <a:effectLst/>
        </p:spPr>
        <p:txBody>
          <a:bodyPr wrap="none" rtlCol="0">
            <a:spAutoFit/>
          </a:bodyPr>
          <a:lstStyle/>
          <a:p>
            <a:r>
              <a:rPr lang="en-US" altLang="zh-CN" sz="3465" b="1" dirty="0">
                <a:solidFill>
                  <a:srgbClr val="C00000"/>
                </a:solidFill>
                <a:latin typeface="微软雅黑" panose="020B0503020204020204" pitchFamily="34" charset="-122"/>
                <a:ea typeface="造字工房俊雅锐宋体验版常规体" pitchFamily="50" charset="-122"/>
              </a:rPr>
              <a:t>THANKS</a:t>
            </a:r>
            <a:endParaRPr lang="zh-CN" altLang="en-US" sz="3465" b="1" dirty="0">
              <a:solidFill>
                <a:srgbClr val="C00000"/>
              </a:solidFill>
              <a:latin typeface="微软雅黑" panose="020B0503020204020204" pitchFamily="34" charset="-122"/>
              <a:ea typeface="造字工房俊雅锐宋体验版常规体" pitchFamily="50" charset="-122"/>
            </a:endParaRPr>
          </a:p>
        </p:txBody>
      </p:sp>
      <p:sp>
        <p:nvSpPr>
          <p:cNvPr id="83" name="TextBox 82"/>
          <p:cNvSpPr txBox="1"/>
          <p:nvPr/>
        </p:nvSpPr>
        <p:spPr>
          <a:xfrm>
            <a:off x="8208235" y="4258701"/>
            <a:ext cx="3332964" cy="1979901"/>
          </a:xfrm>
          <a:prstGeom prst="rect">
            <a:avLst/>
          </a:prstGeom>
          <a:noFill/>
        </p:spPr>
        <p:txBody>
          <a:bodyPr wrap="none" rtlCol="0">
            <a:spAutoFit/>
          </a:bodyPr>
          <a:lstStyle/>
          <a:p>
            <a:r>
              <a:rPr lang="zh-CN" altLang="en-US" sz="6135" dirty="0">
                <a:latin typeface="微软雅黑" panose="020B0503020204020204" pitchFamily="34" charset="-122"/>
                <a:ea typeface="微软雅黑" panose="020B0503020204020204" pitchFamily="34" charset="-122"/>
              </a:rPr>
              <a:t>演示完毕</a:t>
            </a:r>
            <a:endParaRPr lang="en-US" altLang="zh-CN" sz="6135" dirty="0">
              <a:latin typeface="微软雅黑" panose="020B0503020204020204" pitchFamily="34" charset="-122"/>
              <a:ea typeface="微软雅黑" panose="020B0503020204020204" pitchFamily="34" charset="-122"/>
            </a:endParaRPr>
          </a:p>
          <a:p>
            <a:r>
              <a:rPr lang="zh-CN" altLang="en-US" sz="6135" dirty="0">
                <a:latin typeface="微软雅黑" panose="020B0503020204020204" pitchFamily="34" charset="-122"/>
                <a:ea typeface="微软雅黑" panose="020B0503020204020204" pitchFamily="34" charset="-122"/>
              </a:rPr>
              <a:t>感谢观看</a:t>
            </a:r>
            <a:endParaRPr lang="en-US" altLang="zh-CN" sz="6135"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3"/>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3"/>
                                        </p:tgtEl>
                                        <p:attrNameLst>
                                          <p:attrName>style.visibility</p:attrName>
                                        </p:attrNameLst>
                                      </p:cBhvr>
                                      <p:to>
                                        <p:strVal val="visible"/>
                                      </p:to>
                                    </p:set>
                                    <p:anim calcmode="lin" valueType="num">
                                      <p:cBhvr>
                                        <p:cTn id="9" dur="1000" fill="hold"/>
                                        <p:tgtEl>
                                          <p:spTgt spid="33"/>
                                        </p:tgtEl>
                                        <p:attrNameLst>
                                          <p:attrName>ppt_w</p:attrName>
                                        </p:attrNameLst>
                                      </p:cBhvr>
                                      <p:tavLst>
                                        <p:tav tm="0">
                                          <p:val>
                                            <p:fltVal val="0"/>
                                          </p:val>
                                        </p:tav>
                                        <p:tav tm="100000">
                                          <p:val>
                                            <p:strVal val="#ppt_w"/>
                                          </p:val>
                                        </p:tav>
                                      </p:tavLst>
                                    </p:anim>
                                    <p:anim calcmode="lin" valueType="num">
                                      <p:cBhvr>
                                        <p:cTn id="10" dur="1000" fill="hold"/>
                                        <p:tgtEl>
                                          <p:spTgt spid="33"/>
                                        </p:tgtEl>
                                        <p:attrNameLst>
                                          <p:attrName>ppt_h</p:attrName>
                                        </p:attrNameLst>
                                      </p:cBhvr>
                                      <p:tavLst>
                                        <p:tav tm="0">
                                          <p:val>
                                            <p:fltVal val="0"/>
                                          </p:val>
                                        </p:tav>
                                        <p:tav tm="100000">
                                          <p:val>
                                            <p:strVal val="#ppt_h"/>
                                          </p:val>
                                        </p:tav>
                                      </p:tavLst>
                                    </p:anim>
                                    <p:animEffect transition="in" filter="fade">
                                      <p:cBhvr>
                                        <p:cTn id="11" dur="1000"/>
                                        <p:tgtEl>
                                          <p:spTgt spid="33"/>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33"/>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Effect transition="in" filter="fade">
                                      <p:cBhvr>
                                        <p:cTn id="20" dur="1000"/>
                                        <p:tgtEl>
                                          <p:spTgt spid="41"/>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41"/>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42"/>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animEffect transition="in" filter="fade">
                                      <p:cBhvr>
                                        <p:cTn id="29" dur="1000"/>
                                        <p:tgtEl>
                                          <p:spTgt spid="42"/>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4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1000" fill="hold"/>
                                        <p:tgtEl>
                                          <p:spTgt spid="65"/>
                                        </p:tgtEl>
                                        <p:attrNameLst>
                                          <p:attrName>ppt_w</p:attrName>
                                        </p:attrNameLst>
                                      </p:cBhvr>
                                      <p:tavLst>
                                        <p:tav tm="0">
                                          <p:val>
                                            <p:fltVal val="0"/>
                                          </p:val>
                                        </p:tav>
                                        <p:tav tm="100000">
                                          <p:val>
                                            <p:strVal val="#ppt_w"/>
                                          </p:val>
                                        </p:tav>
                                      </p:tavLst>
                                    </p:anim>
                                    <p:anim calcmode="lin" valueType="num">
                                      <p:cBhvr>
                                        <p:cTn id="37" dur="1000" fill="hold"/>
                                        <p:tgtEl>
                                          <p:spTgt spid="65"/>
                                        </p:tgtEl>
                                        <p:attrNameLst>
                                          <p:attrName>ppt_h</p:attrName>
                                        </p:attrNameLst>
                                      </p:cBhvr>
                                      <p:tavLst>
                                        <p:tav tm="0">
                                          <p:val>
                                            <p:fltVal val="0"/>
                                          </p:val>
                                        </p:tav>
                                        <p:tav tm="100000">
                                          <p:val>
                                            <p:strVal val="#ppt_h"/>
                                          </p:val>
                                        </p:tav>
                                      </p:tavLst>
                                    </p:anim>
                                    <p:animEffect transition="in" filter="fade">
                                      <p:cBhvr>
                                        <p:cTn id="38" dur="1000"/>
                                        <p:tgtEl>
                                          <p:spTgt spid="65"/>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65"/>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75"/>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75"/>
                                        </p:tgtEl>
                                        <p:attrNameLst>
                                          <p:attrName>style.visibility</p:attrName>
                                        </p:attrNameLst>
                                      </p:cBhvr>
                                      <p:to>
                                        <p:strVal val="visible"/>
                                      </p:to>
                                    </p:set>
                                    <p:anim calcmode="lin" valueType="num">
                                      <p:cBhvr>
                                        <p:cTn id="45" dur="1000" fill="hold"/>
                                        <p:tgtEl>
                                          <p:spTgt spid="75"/>
                                        </p:tgtEl>
                                        <p:attrNameLst>
                                          <p:attrName>ppt_w</p:attrName>
                                        </p:attrNameLst>
                                      </p:cBhvr>
                                      <p:tavLst>
                                        <p:tav tm="0">
                                          <p:val>
                                            <p:fltVal val="0"/>
                                          </p:val>
                                        </p:tav>
                                        <p:tav tm="100000">
                                          <p:val>
                                            <p:strVal val="#ppt_w"/>
                                          </p:val>
                                        </p:tav>
                                      </p:tavLst>
                                    </p:anim>
                                    <p:anim calcmode="lin" valueType="num">
                                      <p:cBhvr>
                                        <p:cTn id="46" dur="1000" fill="hold"/>
                                        <p:tgtEl>
                                          <p:spTgt spid="75"/>
                                        </p:tgtEl>
                                        <p:attrNameLst>
                                          <p:attrName>ppt_h</p:attrName>
                                        </p:attrNameLst>
                                      </p:cBhvr>
                                      <p:tavLst>
                                        <p:tav tm="0">
                                          <p:val>
                                            <p:fltVal val="0"/>
                                          </p:val>
                                        </p:tav>
                                        <p:tav tm="100000">
                                          <p:val>
                                            <p:strVal val="#ppt_h"/>
                                          </p:val>
                                        </p:tav>
                                      </p:tavLst>
                                    </p:anim>
                                    <p:animEffect transition="in" filter="fade">
                                      <p:cBhvr>
                                        <p:cTn id="47" dur="1000"/>
                                        <p:tgtEl>
                                          <p:spTgt spid="75"/>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75"/>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76"/>
                                        </p:tgtEl>
                                        <p:attrNameLst>
                                          <p:attrName>style.visibility</p:attrName>
                                        </p:attrNameLst>
                                      </p:cBhvr>
                                      <p:to>
                                        <p:strVal val="visible"/>
                                      </p:to>
                                    </p:set>
                                    <p:anim calcmode="lin" valueType="num">
                                      <p:cBhvr>
                                        <p:cTn id="54" dur="1000" fill="hold"/>
                                        <p:tgtEl>
                                          <p:spTgt spid="76"/>
                                        </p:tgtEl>
                                        <p:attrNameLst>
                                          <p:attrName>ppt_w</p:attrName>
                                        </p:attrNameLst>
                                      </p:cBhvr>
                                      <p:tavLst>
                                        <p:tav tm="0">
                                          <p:val>
                                            <p:fltVal val="0"/>
                                          </p:val>
                                        </p:tav>
                                        <p:tav tm="100000">
                                          <p:val>
                                            <p:strVal val="#ppt_w"/>
                                          </p:val>
                                        </p:tav>
                                      </p:tavLst>
                                    </p:anim>
                                    <p:anim calcmode="lin" valueType="num">
                                      <p:cBhvr>
                                        <p:cTn id="55" dur="1000" fill="hold"/>
                                        <p:tgtEl>
                                          <p:spTgt spid="76"/>
                                        </p:tgtEl>
                                        <p:attrNameLst>
                                          <p:attrName>ppt_h</p:attrName>
                                        </p:attrNameLst>
                                      </p:cBhvr>
                                      <p:tavLst>
                                        <p:tav tm="0">
                                          <p:val>
                                            <p:fltVal val="0"/>
                                          </p:val>
                                        </p:tav>
                                        <p:tav tm="100000">
                                          <p:val>
                                            <p:strVal val="#ppt_h"/>
                                          </p:val>
                                        </p:tav>
                                      </p:tavLst>
                                    </p:anim>
                                    <p:animEffect transition="in" filter="fade">
                                      <p:cBhvr>
                                        <p:cTn id="56" dur="1000"/>
                                        <p:tgtEl>
                                          <p:spTgt spid="76"/>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76"/>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40"/>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fltVal val="0"/>
                                          </p:val>
                                        </p:tav>
                                        <p:tav tm="100000">
                                          <p:val>
                                            <p:strVal val="#ppt_w"/>
                                          </p:val>
                                        </p:tav>
                                      </p:tavLst>
                                    </p:anim>
                                    <p:anim calcmode="lin" valueType="num">
                                      <p:cBhvr>
                                        <p:cTn id="64" dur="1000" fill="hold"/>
                                        <p:tgtEl>
                                          <p:spTgt spid="40"/>
                                        </p:tgtEl>
                                        <p:attrNameLst>
                                          <p:attrName>ppt_h</p:attrName>
                                        </p:attrNameLst>
                                      </p:cBhvr>
                                      <p:tavLst>
                                        <p:tav tm="0">
                                          <p:val>
                                            <p:fltVal val="0"/>
                                          </p:val>
                                        </p:tav>
                                        <p:tav tm="100000">
                                          <p:val>
                                            <p:strVal val="#ppt_h"/>
                                          </p:val>
                                        </p:tav>
                                      </p:tavLst>
                                    </p:anim>
                                    <p:animEffect transition="in" filter="fade">
                                      <p:cBhvr>
                                        <p:cTn id="65" dur="1000"/>
                                        <p:tgtEl>
                                          <p:spTgt spid="40"/>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40"/>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69"/>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69"/>
                                        </p:tgtEl>
                                        <p:attrNameLst>
                                          <p:attrName>style.visibility</p:attrName>
                                        </p:attrNameLst>
                                      </p:cBhvr>
                                      <p:to>
                                        <p:strVal val="visible"/>
                                      </p:to>
                                    </p:set>
                                    <p:anim calcmode="lin" valueType="num">
                                      <p:cBhvr>
                                        <p:cTn id="72" dur="1000" fill="hold"/>
                                        <p:tgtEl>
                                          <p:spTgt spid="69"/>
                                        </p:tgtEl>
                                        <p:attrNameLst>
                                          <p:attrName>ppt_w</p:attrName>
                                        </p:attrNameLst>
                                      </p:cBhvr>
                                      <p:tavLst>
                                        <p:tav tm="0">
                                          <p:val>
                                            <p:fltVal val="0"/>
                                          </p:val>
                                        </p:tav>
                                        <p:tav tm="100000">
                                          <p:val>
                                            <p:strVal val="#ppt_w"/>
                                          </p:val>
                                        </p:tav>
                                      </p:tavLst>
                                    </p:anim>
                                    <p:anim calcmode="lin" valueType="num">
                                      <p:cBhvr>
                                        <p:cTn id="73" dur="1000" fill="hold"/>
                                        <p:tgtEl>
                                          <p:spTgt spid="69"/>
                                        </p:tgtEl>
                                        <p:attrNameLst>
                                          <p:attrName>ppt_h</p:attrName>
                                        </p:attrNameLst>
                                      </p:cBhvr>
                                      <p:tavLst>
                                        <p:tav tm="0">
                                          <p:val>
                                            <p:fltVal val="0"/>
                                          </p:val>
                                        </p:tav>
                                        <p:tav tm="100000">
                                          <p:val>
                                            <p:strVal val="#ppt_h"/>
                                          </p:val>
                                        </p:tav>
                                      </p:tavLst>
                                    </p:anim>
                                    <p:animEffect transition="in" filter="fade">
                                      <p:cBhvr>
                                        <p:cTn id="74" dur="1000"/>
                                        <p:tgtEl>
                                          <p:spTgt spid="69"/>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69"/>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72"/>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72"/>
                                        </p:tgtEl>
                                        <p:attrNameLst>
                                          <p:attrName>style.visibility</p:attrName>
                                        </p:attrNameLst>
                                      </p:cBhvr>
                                      <p:to>
                                        <p:strVal val="visible"/>
                                      </p:to>
                                    </p:set>
                                    <p:anim calcmode="lin" valueType="num">
                                      <p:cBhvr>
                                        <p:cTn id="81" dur="1000" fill="hold"/>
                                        <p:tgtEl>
                                          <p:spTgt spid="72"/>
                                        </p:tgtEl>
                                        <p:attrNameLst>
                                          <p:attrName>ppt_w</p:attrName>
                                        </p:attrNameLst>
                                      </p:cBhvr>
                                      <p:tavLst>
                                        <p:tav tm="0">
                                          <p:val>
                                            <p:fltVal val="0"/>
                                          </p:val>
                                        </p:tav>
                                        <p:tav tm="100000">
                                          <p:val>
                                            <p:strVal val="#ppt_w"/>
                                          </p:val>
                                        </p:tav>
                                      </p:tavLst>
                                    </p:anim>
                                    <p:anim calcmode="lin" valueType="num">
                                      <p:cBhvr>
                                        <p:cTn id="82" dur="1000" fill="hold"/>
                                        <p:tgtEl>
                                          <p:spTgt spid="72"/>
                                        </p:tgtEl>
                                        <p:attrNameLst>
                                          <p:attrName>ppt_h</p:attrName>
                                        </p:attrNameLst>
                                      </p:cBhvr>
                                      <p:tavLst>
                                        <p:tav tm="0">
                                          <p:val>
                                            <p:fltVal val="0"/>
                                          </p:val>
                                        </p:tav>
                                        <p:tav tm="100000">
                                          <p:val>
                                            <p:strVal val="#ppt_h"/>
                                          </p:val>
                                        </p:tav>
                                      </p:tavLst>
                                    </p:anim>
                                    <p:animEffect transition="in" filter="fade">
                                      <p:cBhvr>
                                        <p:cTn id="83" dur="1000"/>
                                        <p:tgtEl>
                                          <p:spTgt spid="72"/>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72"/>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77"/>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77"/>
                                        </p:tgtEl>
                                        <p:attrNameLst>
                                          <p:attrName>style.visibility</p:attrName>
                                        </p:attrNameLst>
                                      </p:cBhvr>
                                      <p:to>
                                        <p:strVal val="visible"/>
                                      </p:to>
                                    </p:set>
                                    <p:anim calcmode="lin" valueType="num">
                                      <p:cBhvr>
                                        <p:cTn id="90" dur="1000" fill="hold"/>
                                        <p:tgtEl>
                                          <p:spTgt spid="77"/>
                                        </p:tgtEl>
                                        <p:attrNameLst>
                                          <p:attrName>ppt_w</p:attrName>
                                        </p:attrNameLst>
                                      </p:cBhvr>
                                      <p:tavLst>
                                        <p:tav tm="0">
                                          <p:val>
                                            <p:fltVal val="0"/>
                                          </p:val>
                                        </p:tav>
                                        <p:tav tm="100000">
                                          <p:val>
                                            <p:strVal val="#ppt_w"/>
                                          </p:val>
                                        </p:tav>
                                      </p:tavLst>
                                    </p:anim>
                                    <p:anim calcmode="lin" valueType="num">
                                      <p:cBhvr>
                                        <p:cTn id="91" dur="1000" fill="hold"/>
                                        <p:tgtEl>
                                          <p:spTgt spid="77"/>
                                        </p:tgtEl>
                                        <p:attrNameLst>
                                          <p:attrName>ppt_h</p:attrName>
                                        </p:attrNameLst>
                                      </p:cBhvr>
                                      <p:tavLst>
                                        <p:tav tm="0">
                                          <p:val>
                                            <p:fltVal val="0"/>
                                          </p:val>
                                        </p:tav>
                                        <p:tav tm="100000">
                                          <p:val>
                                            <p:strVal val="#ppt_h"/>
                                          </p:val>
                                        </p:tav>
                                      </p:tavLst>
                                    </p:anim>
                                    <p:animEffect transition="in" filter="fade">
                                      <p:cBhvr>
                                        <p:cTn id="92" dur="1000"/>
                                        <p:tgtEl>
                                          <p:spTgt spid="77"/>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77"/>
                                        </p:tgtEl>
                                        <p:attrNameLst>
                                          <p:attrName>ppt_x</p:attrName>
                                          <p:attrName>ppt_y</p:attrName>
                                        </p:attrNameLst>
                                      </p:cBhvr>
                                      <p:rCtr x="-32066" y="-47482"/>
                                    </p:animMotion>
                                  </p:childTnLst>
                                </p:cTn>
                              </p:par>
                            </p:childTnLst>
                          </p:cTn>
                        </p:par>
                        <p:par>
                          <p:cTn id="95" fill="hold">
                            <p:stCondLst>
                              <p:cond delay="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childTnLst>
                          </p:cTn>
                        </p:par>
                        <p:par>
                          <p:cTn id="99" fill="hold">
                            <p:stCondLst>
                              <p:cond delay="1899"/>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81"/>
                                        </p:tgtEl>
                                        <p:attrNameLst>
                                          <p:attrName>ppt_x</p:attrName>
                                          <p:attrName>ppt_y</p:attrName>
                                        </p:attrNameLst>
                                      </p:cBhvr>
                                    </p:animMotion>
                                    <p:animRot by="1500000">
                                      <p:cBhvr>
                                        <p:cTn id="102" dur="125" fill="hold">
                                          <p:stCondLst>
                                            <p:cond delay="0"/>
                                          </p:stCondLst>
                                        </p:cTn>
                                        <p:tgtEl>
                                          <p:spTgt spid="81"/>
                                        </p:tgtEl>
                                        <p:attrNameLst>
                                          <p:attrName>r</p:attrName>
                                        </p:attrNameLst>
                                      </p:cBhvr>
                                    </p:animRot>
                                    <p:animRot by="-1500000">
                                      <p:cBhvr>
                                        <p:cTn id="103" dur="125" fill="hold">
                                          <p:stCondLst>
                                            <p:cond delay="125"/>
                                          </p:stCondLst>
                                        </p:cTn>
                                        <p:tgtEl>
                                          <p:spTgt spid="81"/>
                                        </p:tgtEl>
                                        <p:attrNameLst>
                                          <p:attrName>r</p:attrName>
                                        </p:attrNameLst>
                                      </p:cBhvr>
                                    </p:animRot>
                                    <p:animRot by="-1500000">
                                      <p:cBhvr>
                                        <p:cTn id="104" dur="125" fill="hold">
                                          <p:stCondLst>
                                            <p:cond delay="250"/>
                                          </p:stCondLst>
                                        </p:cTn>
                                        <p:tgtEl>
                                          <p:spTgt spid="81"/>
                                        </p:tgtEl>
                                        <p:attrNameLst>
                                          <p:attrName>r</p:attrName>
                                        </p:attrNameLst>
                                      </p:cBhvr>
                                    </p:animRot>
                                    <p:animRot by="1500000">
                                      <p:cBhvr>
                                        <p:cTn id="105" dur="125" fill="hold">
                                          <p:stCondLst>
                                            <p:cond delay="375"/>
                                          </p:stCondLst>
                                        </p:cTn>
                                        <p:tgtEl>
                                          <p:spTgt spid="81"/>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3000"/>
                                        <p:tgtEl>
                                          <p:spTgt spid="83"/>
                                        </p:tgtEl>
                                      </p:cBhvr>
                                    </p:animEffect>
                                    <p:anim calcmode="lin" valueType="num">
                                      <p:cBhvr>
                                        <p:cTn id="110" dur="3000" fill="hold"/>
                                        <p:tgtEl>
                                          <p:spTgt spid="83"/>
                                        </p:tgtEl>
                                        <p:attrNameLst>
                                          <p:attrName>ppt_x</p:attrName>
                                        </p:attrNameLst>
                                      </p:cBhvr>
                                      <p:tavLst>
                                        <p:tav tm="0">
                                          <p:val>
                                            <p:strVal val="#ppt_x"/>
                                          </p:val>
                                        </p:tav>
                                        <p:tav tm="100000">
                                          <p:val>
                                            <p:strVal val="#ppt_x"/>
                                          </p:val>
                                        </p:tav>
                                      </p:tavLst>
                                    </p:anim>
                                    <p:anim calcmode="lin" valueType="num">
                                      <p:cBhvr>
                                        <p:cTn id="111" dur="3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8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1920454" y="2308860"/>
            <a:ext cx="8352367"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indent="457200" fontAlgn="auto">
              <a:lnSpc>
                <a:spcPct val="150000"/>
              </a:lnSpc>
            </a:pPr>
            <a:r>
              <a:rPr lang="zh-CN" altLang="en-US" sz="1465"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近年来由于</a:t>
            </a:r>
            <a:r>
              <a:rPr lang="en-US" altLang="zh-CN" sz="1465"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电子技术突飞猛进的发展，AI 算法理论的强化与完善，智能小车系统以迅猛发展的汽车电子技术为背景，迎来了爆发式的成长。自动驾驶技术作为人工智能领域的重要分支，是全世界各个国家各个科研机构各个科技型大公司争相研究突破的重点项目</a:t>
            </a:r>
            <a:r>
              <a:rPr lang="zh-CN" altLang="en-US" sz="1465"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。对智能小车的控制系统与算法研究也就是对自动驾驶技术领域的探索。本项目智能小车将采用 ROS 作为开发平台，将智能小车系统和最新的视觉技术相结合，</a:t>
            </a:r>
            <a:r>
              <a:rPr lang="en-US" altLang="zh-CN" sz="1465" dirty="0">
                <a:latin typeface="微软雅黑" panose="020B0503020204020204" pitchFamily="34" charset="-122"/>
                <a:ea typeface="微软雅黑" panose="020B0503020204020204" pitchFamily="34" charset="-122"/>
                <a:sym typeface="+mn-ea"/>
              </a:rPr>
              <a:t>研究自主导航中环境信息感知、自主规划与决策、运动控制等关键问题，</a:t>
            </a:r>
            <a:r>
              <a:rPr lang="zh-CN" altLang="en-US" sz="1465"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具有一定的先进性和创新性。</a:t>
            </a:r>
            <a:endParaRPr lang="zh-CN" altLang="en-US" sz="1465"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4" name="TextBox 43"/>
          <p:cNvSpPr>
            <a:spLocks noChangeArrowheads="1"/>
          </p:cNvSpPr>
          <p:nvPr/>
        </p:nvSpPr>
        <p:spPr bwMode="auto">
          <a:xfrm>
            <a:off x="4555067" y="1325880"/>
            <a:ext cx="308186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3735" b="1" dirty="0">
                <a:latin typeface="微软雅黑" panose="020B0503020204020204" pitchFamily="34" charset="-122"/>
                <a:ea typeface="微软雅黑" panose="020B0503020204020204" pitchFamily="34" charset="-122"/>
              </a:rPr>
              <a:t>选题背景</a:t>
            </a:r>
            <a:endParaRPr lang="zh-CN" altLang="en-US" sz="3735" b="1" dirty="0">
              <a:latin typeface="微软雅黑" panose="020B0503020204020204" pitchFamily="34" charset="-122"/>
              <a:ea typeface="微软雅黑" panose="020B0503020204020204" pitchFamily="34" charset="-122"/>
            </a:endParaRPr>
          </a:p>
        </p:txBody>
      </p:sp>
      <p:grpSp>
        <p:nvGrpSpPr>
          <p:cNvPr id="6155" name="组合 2"/>
          <p:cNvGrpSpPr/>
          <p:nvPr/>
        </p:nvGrpSpPr>
        <p:grpSpPr bwMode="auto">
          <a:xfrm>
            <a:off x="3693584" y="1518286"/>
            <a:ext cx="4773083" cy="190500"/>
            <a:chOff x="0" y="0"/>
            <a:chExt cx="3580582" cy="158874"/>
          </a:xfrm>
        </p:grpSpPr>
        <p:grpSp>
          <p:nvGrpSpPr>
            <p:cNvPr id="6156" name="组合 61"/>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6160" name="组合 62"/>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grpSp>
      </p:grpSp>
      <p:grpSp>
        <p:nvGrpSpPr>
          <p:cNvPr id="38" name="组合 37"/>
          <p:cNvGrpSpPr/>
          <p:nvPr/>
        </p:nvGrpSpPr>
        <p:grpSpPr>
          <a:xfrm>
            <a:off x="8079105" y="4699635"/>
            <a:ext cx="2914015" cy="1633220"/>
            <a:chOff x="4304043" y="1286668"/>
            <a:chExt cx="3837944" cy="2757793"/>
          </a:xfrm>
          <a:effectLst>
            <a:outerShdw blurRad="381000" dist="254000" dir="8100000" algn="tr" rotWithShape="0">
              <a:prstClr val="black">
                <a:alpha val="40000"/>
              </a:prstClr>
            </a:outerShdw>
          </a:effectLst>
        </p:grpSpPr>
        <p:sp>
          <p:nvSpPr>
            <p:cNvPr id="39" name="圆角矩形 3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圆角矩形 39"/>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33" name="直接连接符 32"/>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TextBox 34"/>
          <p:cNvSpPr txBox="1"/>
          <p:nvPr/>
        </p:nvSpPr>
        <p:spPr>
          <a:xfrm>
            <a:off x="1211943" y="275107"/>
            <a:ext cx="1755609" cy="502766"/>
          </a:xfrm>
          <a:prstGeom prst="rect">
            <a:avLst/>
          </a:prstGeom>
          <a:noFill/>
        </p:spPr>
        <p:txBody>
          <a:bodyPr wrap="none" rtlCol="0">
            <a:spAutoFit/>
          </a:bodyPr>
          <a:lstStyle/>
          <a:p>
            <a:r>
              <a:rPr lang="zh-CN" altLang="en-US" sz="2665" spc="400" dirty="0">
                <a:latin typeface="方正兰亭细黑_GBK" pitchFamily="2" charset="-122"/>
                <a:ea typeface="方正兰亭细黑_GBK" pitchFamily="2" charset="-122"/>
              </a:rPr>
              <a:t>选题背景</a:t>
            </a:r>
            <a:endParaRPr lang="zh-CN" altLang="en-US" sz="2665" spc="400" dirty="0">
              <a:latin typeface="方正兰亭细黑_GBK" pitchFamily="2" charset="-122"/>
              <a:ea typeface="方正兰亭细黑_GBK" pitchFamily="2" charset="-122"/>
            </a:endParaRPr>
          </a:p>
        </p:txBody>
      </p:sp>
      <p:sp>
        <p:nvSpPr>
          <p:cNvPr id="36" name="TextBox 35"/>
          <p:cNvSpPr txBox="1"/>
          <p:nvPr/>
        </p:nvSpPr>
        <p:spPr>
          <a:xfrm>
            <a:off x="3187889" y="357181"/>
            <a:ext cx="2266967" cy="420564"/>
          </a:xfrm>
          <a:prstGeom prst="rect">
            <a:avLst/>
          </a:prstGeom>
          <a:noFill/>
        </p:spPr>
        <p:txBody>
          <a:bodyPr wrap="none" rtlCol="0">
            <a:spAutoFit/>
          </a:bodyPr>
          <a:lstStyle/>
          <a:p>
            <a:r>
              <a:rPr lang="en-US" altLang="zh-CN" sz="2135" dirty="0">
                <a:solidFill>
                  <a:srgbClr val="C00000"/>
                </a:solidFill>
                <a:latin typeface="Kozuka Gothic Pro R" pitchFamily="34" charset="-128"/>
                <a:ea typeface="Kozuka Gothic Pro R" pitchFamily="34" charset="-128"/>
              </a:rPr>
              <a:t>RESEARCH IDEAS</a:t>
            </a:r>
            <a:endParaRPr lang="zh-CN" altLang="en-US" sz="2135" dirty="0">
              <a:solidFill>
                <a:srgbClr val="C00000"/>
              </a:solidFill>
              <a:latin typeface="Kozuka Gothic Pro R" pitchFamily="34" charset="-128"/>
              <a:ea typeface="Kozuka Gothic Pro R" pitchFamily="34" charset="-128"/>
            </a:endParaRPr>
          </a:p>
        </p:txBody>
      </p:sp>
      <p:cxnSp>
        <p:nvCxnSpPr>
          <p:cNvPr id="37" name="直接连接符 36"/>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4880610" y="4699635"/>
            <a:ext cx="2914015" cy="1633220"/>
            <a:chOff x="4304043" y="1286668"/>
            <a:chExt cx="3837944" cy="2757793"/>
          </a:xfrm>
          <a:effectLst>
            <a:outerShdw blurRad="381000" dist="254000" dir="8100000" algn="tr" rotWithShape="0">
              <a:prstClr val="black">
                <a:alpha val="40000"/>
              </a:prstClr>
            </a:outerShdw>
          </a:effectLst>
        </p:grpSpPr>
        <p:sp>
          <p:nvSpPr>
            <p:cNvPr id="50" name="圆角矩形 4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 name="圆角矩形 5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3" name="组合 52"/>
          <p:cNvGrpSpPr/>
          <p:nvPr/>
        </p:nvGrpSpPr>
        <p:grpSpPr>
          <a:xfrm>
            <a:off x="1628140" y="4699635"/>
            <a:ext cx="2914015" cy="1633220"/>
            <a:chOff x="4304043" y="1286668"/>
            <a:chExt cx="3837944" cy="2757793"/>
          </a:xfrm>
          <a:effectLst>
            <a:outerShdw blurRad="381000" dist="254000" dir="8100000" algn="tr" rotWithShape="0">
              <a:prstClr val="black">
                <a:alpha val="40000"/>
              </a:prstClr>
            </a:outerShdw>
          </a:effectLst>
        </p:grpSpPr>
        <p:sp>
          <p:nvSpPr>
            <p:cNvPr id="57" name="圆角矩形 5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 name="圆角矩形 57"/>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3" name="图片 2" descr="自动驾驶"/>
          <p:cNvPicPr>
            <a:picLocks noChangeAspect="1"/>
          </p:cNvPicPr>
          <p:nvPr/>
        </p:nvPicPr>
        <p:blipFill>
          <a:blip r:embed="rId1"/>
          <a:stretch>
            <a:fillRect/>
          </a:stretch>
        </p:blipFill>
        <p:spPr>
          <a:xfrm>
            <a:off x="1995805" y="4790440"/>
            <a:ext cx="2178050" cy="1452245"/>
          </a:xfrm>
          <a:prstGeom prst="rect">
            <a:avLst/>
          </a:prstGeom>
        </p:spPr>
      </p:pic>
      <p:pic>
        <p:nvPicPr>
          <p:cNvPr id="4" name="图片 3" descr="ROS"/>
          <p:cNvPicPr>
            <a:picLocks noChangeAspect="1"/>
          </p:cNvPicPr>
          <p:nvPr/>
        </p:nvPicPr>
        <p:blipFill>
          <a:blip r:embed="rId2"/>
          <a:stretch>
            <a:fillRect/>
          </a:stretch>
        </p:blipFill>
        <p:spPr>
          <a:xfrm>
            <a:off x="5074920" y="4810125"/>
            <a:ext cx="2524125" cy="1410970"/>
          </a:xfrm>
          <a:prstGeom prst="rect">
            <a:avLst/>
          </a:prstGeom>
        </p:spPr>
      </p:pic>
      <p:pic>
        <p:nvPicPr>
          <p:cNvPr id="5" name="图片 4" descr="讯飞车"/>
          <p:cNvPicPr>
            <a:picLocks noChangeAspect="1"/>
          </p:cNvPicPr>
          <p:nvPr/>
        </p:nvPicPr>
        <p:blipFill>
          <a:blip r:embed="rId3"/>
          <a:stretch>
            <a:fillRect/>
          </a:stretch>
        </p:blipFill>
        <p:spPr>
          <a:xfrm>
            <a:off x="8308340" y="4834255"/>
            <a:ext cx="2454275" cy="1362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500"/>
                            </p:stCondLst>
                            <p:childTnLst>
                              <p:par>
                                <p:cTn id="26" presetID="23" presetClass="entr" presetSubtype="36" fill="hold" nodeType="afterEffect">
                                  <p:stCondLst>
                                    <p:cond delay="0"/>
                                  </p:stCondLst>
                                  <p:childTnLst>
                                    <p:set>
                                      <p:cBhvr>
                                        <p:cTn id="27" dur="1" fill="hold">
                                          <p:stCondLst>
                                            <p:cond delay="0"/>
                                          </p:stCondLst>
                                        </p:cTn>
                                        <p:tgtEl>
                                          <p:spTgt spid="6155"/>
                                        </p:tgtEl>
                                        <p:attrNameLst>
                                          <p:attrName>style.visibility</p:attrName>
                                        </p:attrNameLst>
                                      </p:cBhvr>
                                      <p:to>
                                        <p:strVal val="visible"/>
                                      </p:to>
                                    </p:set>
                                    <p:anim calcmode="lin" valueType="num">
                                      <p:cBhvr>
                                        <p:cTn id="28" dur="500" fill="hold"/>
                                        <p:tgtEl>
                                          <p:spTgt spid="6155"/>
                                        </p:tgtEl>
                                        <p:attrNameLst>
                                          <p:attrName>ppt_w</p:attrName>
                                        </p:attrNameLst>
                                      </p:cBhvr>
                                      <p:tavLst>
                                        <p:tav tm="0">
                                          <p:val>
                                            <p:strVal val="(6*min(max(#ppt_w*#ppt_h,.3),1)-7.4)/-.7*#ppt_w"/>
                                          </p:val>
                                        </p:tav>
                                        <p:tav tm="100000">
                                          <p:val>
                                            <p:strVal val="#ppt_w"/>
                                          </p:val>
                                        </p:tav>
                                      </p:tavLst>
                                    </p:anim>
                                    <p:anim calcmode="lin" valueType="num">
                                      <p:cBhvr>
                                        <p:cTn id="29" dur="500" fill="hold"/>
                                        <p:tgtEl>
                                          <p:spTgt spid="6155"/>
                                        </p:tgtEl>
                                        <p:attrNameLst>
                                          <p:attrName>ppt_h</p:attrName>
                                        </p:attrNameLst>
                                      </p:cBhvr>
                                      <p:tavLst>
                                        <p:tav tm="0">
                                          <p:val>
                                            <p:strVal val="(6*min(max(#ppt_w*#ppt_h,.3),1)-7.4)/-.7*#ppt_h"/>
                                          </p:val>
                                        </p:tav>
                                        <p:tav tm="100000">
                                          <p:val>
                                            <p:strVal val="#ppt_h"/>
                                          </p:val>
                                        </p:tav>
                                      </p:tavLst>
                                    </p:anim>
                                    <p:anim calcmode="lin" valueType="num">
                                      <p:cBhvr>
                                        <p:cTn id="30" dur="500" fill="hold"/>
                                        <p:tgtEl>
                                          <p:spTgt spid="6155"/>
                                        </p:tgtEl>
                                        <p:attrNameLst>
                                          <p:attrName>ppt_x</p:attrName>
                                        </p:attrNameLst>
                                      </p:cBhvr>
                                      <p:tavLst>
                                        <p:tav tm="0">
                                          <p:val>
                                            <p:fltVal val="0.5"/>
                                          </p:val>
                                        </p:tav>
                                        <p:tav tm="100000">
                                          <p:val>
                                            <p:strVal val="#ppt_x"/>
                                          </p:val>
                                        </p:tav>
                                      </p:tavLst>
                                    </p:anim>
                                    <p:anim calcmode="lin" valueType="num">
                                      <p:cBhvr>
                                        <p:cTn id="31" dur="500" fill="hold"/>
                                        <p:tgtEl>
                                          <p:spTgt spid="6155"/>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grpId="0" nodeType="withEffect">
                                  <p:stCondLst>
                                    <p:cond delay="0"/>
                                  </p:stCondLst>
                                  <p:childTnLst>
                                    <p:set>
                                      <p:cBhvr>
                                        <p:cTn id="33" dur="1" fill="hold">
                                          <p:stCondLst>
                                            <p:cond delay="0"/>
                                          </p:stCondLst>
                                        </p:cTn>
                                        <p:tgtEl>
                                          <p:spTgt spid="6154"/>
                                        </p:tgtEl>
                                        <p:attrNameLst>
                                          <p:attrName>style.visibility</p:attrName>
                                        </p:attrNameLst>
                                      </p:cBhvr>
                                      <p:to>
                                        <p:strVal val="visible"/>
                                      </p:to>
                                    </p:set>
                                    <p:anim calcmode="lin" valueType="num">
                                      <p:cBhvr>
                                        <p:cTn id="34"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35"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36" dur="500" fill="hold"/>
                                        <p:tgtEl>
                                          <p:spTgt spid="6154"/>
                                        </p:tgtEl>
                                        <p:attrNameLst>
                                          <p:attrName>ppt_x</p:attrName>
                                        </p:attrNameLst>
                                      </p:cBhvr>
                                      <p:tavLst>
                                        <p:tav tm="0">
                                          <p:val>
                                            <p:fltVal val="0.5"/>
                                          </p:val>
                                        </p:tav>
                                        <p:tav tm="100000">
                                          <p:val>
                                            <p:strVal val="#ppt_x"/>
                                          </p:val>
                                        </p:tav>
                                      </p:tavLst>
                                    </p:anim>
                                    <p:anim calcmode="lin" valueType="num">
                                      <p:cBhvr>
                                        <p:cTn id="37"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6153"/>
                                        </p:tgtEl>
                                        <p:attrNameLst>
                                          <p:attrName>style.visibility</p:attrName>
                                        </p:attrNameLst>
                                      </p:cBhvr>
                                      <p:to>
                                        <p:strVal val="visible"/>
                                      </p:to>
                                    </p:set>
                                    <p:animEffect>
                                      <p:cBhvr>
                                        <p:cTn id="41"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54" grpId="0" bldLvl="0" autoUpdateAnimBg="0"/>
      <p:bldP spid="34" grpId="0" animBg="1"/>
      <p:bldP spid="35"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2933816" cy="502766"/>
          </a:xfrm>
          <a:prstGeom prst="rect">
            <a:avLst/>
          </a:prstGeom>
          <a:noFill/>
        </p:spPr>
        <p:txBody>
          <a:bodyPr wrap="none" rtlCol="0">
            <a:spAutoFit/>
          </a:bodyPr>
          <a:lstStyle/>
          <a:p>
            <a:r>
              <a:rPr lang="zh-CN" altLang="en-US" sz="2665" spc="400">
                <a:latin typeface="方正兰亭细黑_GBK" pitchFamily="2" charset="-122"/>
                <a:ea typeface="方正兰亭细黑_GBK" pitchFamily="2" charset="-122"/>
              </a:rPr>
              <a:t>相关研究与成果</a:t>
            </a:r>
            <a:endParaRPr lang="zh-CN" altLang="en-US" sz="2665" spc="400" dirty="0">
              <a:latin typeface="方正兰亭细黑_GBK" pitchFamily="2" charset="-122"/>
              <a:ea typeface="方正兰亭细黑_GBK" pitchFamily="2" charset="-122"/>
            </a:endParaRPr>
          </a:p>
        </p:txBody>
      </p:sp>
      <p:sp>
        <p:nvSpPr>
          <p:cNvPr id="27" name="TextBox 26"/>
          <p:cNvSpPr txBox="1"/>
          <p:nvPr/>
        </p:nvSpPr>
        <p:spPr>
          <a:xfrm>
            <a:off x="4544698" y="357181"/>
            <a:ext cx="3590633" cy="420884"/>
          </a:xfrm>
          <a:prstGeom prst="rect">
            <a:avLst/>
          </a:prstGeom>
          <a:noFill/>
        </p:spPr>
        <p:txBody>
          <a:bodyPr wrap="square" rtlCol="0">
            <a:spAutoFit/>
          </a:bodyPr>
          <a:lstStyle/>
          <a:p>
            <a:r>
              <a:rPr lang="en-US" altLang="zh-CN" sz="2135">
                <a:solidFill>
                  <a:srgbClr val="C00000"/>
                </a:solidFill>
                <a:latin typeface="Kozuka Gothic Pro R" pitchFamily="34" charset="-128"/>
                <a:ea typeface="Kozuka Gothic Pro R" pitchFamily="34" charset="-128"/>
              </a:rPr>
              <a:t>RELEATED RESEARCH</a:t>
            </a:r>
            <a:endParaRPr lang="zh-CN" altLang="en-US" sz="2135"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4368487"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35688" y="3463615"/>
            <a:ext cx="2916882" cy="1750829"/>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6637" y="1849426"/>
            <a:ext cx="2954985" cy="1393861"/>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91339" y="1835582"/>
            <a:ext cx="3907970" cy="420564"/>
          </a:xfrm>
          <a:prstGeom prst="rect">
            <a:avLst/>
          </a:prstGeom>
          <a:noFill/>
        </p:spPr>
        <p:txBody>
          <a:bodyPr wrap="square" rtlCol="0">
            <a:spAutoFit/>
          </a:bodyPr>
          <a:lstStyle/>
          <a:p>
            <a:r>
              <a:rPr lang="zh-CN" altLang="en-US" sz="2135" b="1">
                <a:solidFill>
                  <a:srgbClr val="C00000"/>
                </a:solidFill>
              </a:rPr>
              <a:t>相关研究一：扫地机器人</a:t>
            </a:r>
            <a:endParaRPr lang="zh-CN" altLang="en-US" sz="2135" b="1" dirty="0">
              <a:solidFill>
                <a:srgbClr val="C00000"/>
              </a:solidFill>
            </a:endParaRPr>
          </a:p>
        </p:txBody>
      </p:sp>
      <p:sp>
        <p:nvSpPr>
          <p:cNvPr id="5" name="TextBox 4"/>
          <p:cNvSpPr txBox="1"/>
          <p:nvPr/>
        </p:nvSpPr>
        <p:spPr>
          <a:xfrm>
            <a:off x="5559374" y="2334160"/>
            <a:ext cx="3771900" cy="866456"/>
          </a:xfrm>
          <a:prstGeom prst="rect">
            <a:avLst/>
          </a:prstGeom>
          <a:noFill/>
        </p:spPr>
        <p:txBody>
          <a:bodyPr wrap="square" rtlCol="0">
            <a:spAutoFit/>
          </a:bodyPr>
          <a:lstStyle/>
          <a:p>
            <a:pPr>
              <a:lnSpc>
                <a:spcPct val="130000"/>
              </a:lnSpc>
            </a:pPr>
            <a:r>
              <a:rPr lang="en-US" altLang="zh-CN" sz="1335" dirty="0">
                <a:latin typeface="微软雅黑" panose="020B0503020204020204" pitchFamily="34" charset="-122"/>
                <a:ea typeface="微软雅黑" panose="020B0503020204020204" pitchFamily="34" charset="-122"/>
              </a:rPr>
              <a:t>1.</a:t>
            </a:r>
            <a:r>
              <a:rPr lang="zh-CN" altLang="en-US" sz="1335" dirty="0">
                <a:latin typeface="微软雅黑" panose="020B0503020204020204" pitchFamily="34" charset="-122"/>
                <a:ea typeface="微软雅黑" panose="020B0503020204020204" pitchFamily="34" charset="-122"/>
              </a:rPr>
              <a:t>激光测距式导航系统</a:t>
            </a:r>
            <a:endParaRPr lang="en-US" altLang="zh-CN" sz="1335" dirty="0">
              <a:latin typeface="微软雅黑" panose="020B0503020204020204" pitchFamily="34" charset="-122"/>
              <a:ea typeface="微软雅黑" panose="020B0503020204020204" pitchFamily="34" charset="-122"/>
            </a:endParaRPr>
          </a:p>
          <a:p>
            <a:pPr>
              <a:lnSpc>
                <a:spcPct val="130000"/>
              </a:lnSpc>
            </a:pPr>
            <a:r>
              <a:rPr lang="en-US" altLang="zh-CN" sz="1335" dirty="0">
                <a:latin typeface="微软雅黑" panose="020B0503020204020204" pitchFamily="34" charset="-122"/>
                <a:ea typeface="微软雅黑" panose="020B0503020204020204" pitchFamily="34" charset="-122"/>
              </a:rPr>
              <a:t>2.</a:t>
            </a:r>
            <a:r>
              <a:rPr lang="zh-CN" altLang="en-US" sz="1335" dirty="0">
                <a:latin typeface="微软雅黑" panose="020B0503020204020204" pitchFamily="34" charset="-122"/>
                <a:ea typeface="微软雅黑" panose="020B0503020204020204" pitchFamily="34" charset="-122"/>
              </a:rPr>
              <a:t>室内导航系统</a:t>
            </a:r>
            <a:endParaRPr lang="en-US" altLang="zh-CN" sz="1335" dirty="0">
              <a:latin typeface="微软雅黑" panose="020B0503020204020204" pitchFamily="34" charset="-122"/>
              <a:ea typeface="微软雅黑" panose="020B0503020204020204" pitchFamily="34" charset="-122"/>
            </a:endParaRPr>
          </a:p>
          <a:p>
            <a:pPr>
              <a:lnSpc>
                <a:spcPct val="130000"/>
              </a:lnSpc>
            </a:pPr>
            <a:r>
              <a:rPr lang="en-US" altLang="zh-CN" sz="1335" dirty="0">
                <a:latin typeface="微软雅黑" panose="020B0503020204020204" pitchFamily="34" charset="-122"/>
                <a:ea typeface="微软雅黑" panose="020B0503020204020204" pitchFamily="34" charset="-122"/>
              </a:rPr>
              <a:t>3.</a:t>
            </a:r>
            <a:r>
              <a:rPr lang="zh-CN" altLang="en-US" sz="1335" dirty="0">
                <a:latin typeface="微软雅黑" panose="020B0503020204020204" pitchFamily="34" charset="-122"/>
                <a:ea typeface="微软雅黑" panose="020B0503020204020204" pitchFamily="34" charset="-122"/>
              </a:rPr>
              <a:t>图像式测算导航系统</a:t>
            </a:r>
            <a:endParaRPr lang="en-US" altLang="zh-CN" sz="1335" dirty="0">
              <a:latin typeface="微软雅黑" panose="020B0503020204020204" pitchFamily="34" charset="-122"/>
              <a:ea typeface="微软雅黑" panose="020B0503020204020204" pitchFamily="34" charset="-122"/>
            </a:endParaRPr>
          </a:p>
        </p:txBody>
      </p:sp>
      <p:sp>
        <p:nvSpPr>
          <p:cNvPr id="61" name="TextBox 60"/>
          <p:cNvSpPr txBox="1"/>
          <p:nvPr/>
        </p:nvSpPr>
        <p:spPr>
          <a:xfrm>
            <a:off x="5491339" y="3693871"/>
            <a:ext cx="4265402" cy="420564"/>
          </a:xfrm>
          <a:prstGeom prst="rect">
            <a:avLst/>
          </a:prstGeom>
          <a:noFill/>
        </p:spPr>
        <p:txBody>
          <a:bodyPr wrap="square" rtlCol="0">
            <a:spAutoFit/>
          </a:bodyPr>
          <a:lstStyle/>
          <a:p>
            <a:r>
              <a:rPr lang="zh-CN" altLang="en-US" sz="2135" b="1">
                <a:solidFill>
                  <a:srgbClr val="C00000"/>
                </a:solidFill>
              </a:rPr>
              <a:t>相关研究二：配送机器人</a:t>
            </a:r>
            <a:endParaRPr lang="zh-CN" altLang="en-US" sz="2135" b="1" dirty="0">
              <a:solidFill>
                <a:srgbClr val="C00000"/>
              </a:solidFill>
            </a:endParaRPr>
          </a:p>
        </p:txBody>
      </p:sp>
      <p:sp>
        <p:nvSpPr>
          <p:cNvPr id="62" name="TextBox 61"/>
          <p:cNvSpPr txBox="1"/>
          <p:nvPr/>
        </p:nvSpPr>
        <p:spPr>
          <a:xfrm>
            <a:off x="5559374" y="4192449"/>
            <a:ext cx="3771900" cy="895350"/>
          </a:xfrm>
          <a:prstGeom prst="rect">
            <a:avLst/>
          </a:prstGeom>
          <a:noFill/>
        </p:spPr>
        <p:txBody>
          <a:bodyPr wrap="square" rtlCol="0">
            <a:spAutoFit/>
          </a:bodyPr>
          <a:lstStyle/>
          <a:p>
            <a:pPr>
              <a:lnSpc>
                <a:spcPct val="130000"/>
              </a:lnSpc>
            </a:pPr>
            <a:r>
              <a:rPr lang="zh-CN" altLang="en-US" sz="1335">
                <a:latin typeface="微软雅黑" panose="020B0503020204020204" pitchFamily="34" charset="-122"/>
                <a:ea typeface="微软雅黑" panose="020B0503020204020204" pitchFamily="34" charset="-122"/>
              </a:rPr>
              <a:t>在</a:t>
            </a:r>
            <a:r>
              <a:rPr lang="en-US" altLang="zh-CN" sz="1335">
                <a:latin typeface="微软雅黑" panose="020B0503020204020204" pitchFamily="34" charset="-122"/>
                <a:ea typeface="微软雅黑" panose="020B0503020204020204" pitchFamily="34" charset="-122"/>
              </a:rPr>
              <a:t>2020</a:t>
            </a:r>
            <a:r>
              <a:rPr lang="zh-CN" altLang="en-US" sz="1335">
                <a:latin typeface="微软雅黑" panose="020B0503020204020204" pitchFamily="34" charset="-122"/>
                <a:ea typeface="微软雅黑" panose="020B0503020204020204" pitchFamily="34" charset="-122"/>
              </a:rPr>
              <a:t>年新冠疫情爆发之后得到了一定的发展，用于快递、医疗、餐饮等领域。</a:t>
            </a:r>
            <a:endParaRPr lang="en-US" altLang="zh-CN" sz="1335">
              <a:latin typeface="微软雅黑" panose="020B0503020204020204" pitchFamily="34" charset="-122"/>
              <a:ea typeface="微软雅黑" panose="020B0503020204020204" pitchFamily="34" charset="-122"/>
            </a:endParaRPr>
          </a:p>
          <a:p>
            <a:pPr>
              <a:lnSpc>
                <a:spcPct val="130000"/>
              </a:lnSpc>
            </a:pPr>
            <a:r>
              <a:rPr lang="zh-CN" altLang="en-US" sz="1335">
                <a:latin typeface="微软雅黑" panose="020B0503020204020204" pitchFamily="34" charset="-122"/>
                <a:ea typeface="微软雅黑" panose="020B0503020204020204" pitchFamily="34" charset="-122"/>
              </a:rPr>
              <a:t>主要使用的技术为</a:t>
            </a:r>
            <a:r>
              <a:rPr lang="en-US" altLang="zh-CN" sz="1335">
                <a:latin typeface="微软雅黑" panose="020B0503020204020204" pitchFamily="34" charset="-122"/>
                <a:ea typeface="微软雅黑" panose="020B0503020204020204" pitchFamily="34" charset="-122"/>
              </a:rPr>
              <a:t>SLAM</a:t>
            </a:r>
            <a:r>
              <a:rPr lang="zh-CN" altLang="en-US" sz="1335">
                <a:latin typeface="微软雅黑" panose="020B0503020204020204" pitchFamily="34" charset="-122"/>
                <a:ea typeface="微软雅黑" panose="020B0503020204020204" pitchFamily="34" charset="-122"/>
              </a:rPr>
              <a:t>技术</a:t>
            </a:r>
            <a:endParaRPr lang="en-US" altLang="zh-CN" sz="1335" dirty="0">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14" presetClass="entr" presetSubtype="10" fill="hold" nodeType="after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randombar(horizontal)">
                                      <p:cBhvr>
                                        <p:cTn id="28" dur="800"/>
                                        <p:tgtEl>
                                          <p:spTgt spid="2052"/>
                                        </p:tgtEl>
                                      </p:cBhvr>
                                    </p:animEffect>
                                  </p:childTnLst>
                                </p:cTn>
                              </p:par>
                              <p:par>
                                <p:cTn id="29" presetID="14" presetClass="entr" presetSubtype="10" fill="hold" nodeType="withEffect">
                                  <p:stCondLst>
                                    <p:cond delay="0"/>
                                  </p:stCondLst>
                                  <p:childTnLst>
                                    <p:set>
                                      <p:cBhvr>
                                        <p:cTn id="30" dur="1" fill="hold">
                                          <p:stCondLst>
                                            <p:cond delay="0"/>
                                          </p:stCondLst>
                                        </p:cTn>
                                        <p:tgtEl>
                                          <p:spTgt spid="2051"/>
                                        </p:tgtEl>
                                        <p:attrNameLst>
                                          <p:attrName>style.visibility</p:attrName>
                                        </p:attrNameLst>
                                      </p:cBhvr>
                                      <p:to>
                                        <p:strVal val="visible"/>
                                      </p:to>
                                    </p:set>
                                    <p:animEffect transition="in" filter="randombar(horizontal)">
                                      <p:cBhvr>
                                        <p:cTn id="31" dur="800"/>
                                        <p:tgtEl>
                                          <p:spTgt spid="2051"/>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up)">
                                      <p:cBhvr>
                                        <p:cTn id="41" dur="500"/>
                                        <p:tgtEl>
                                          <p:spTgt spid="6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wipe(up)">
                                      <p:cBhvr>
                                        <p:cTn id="4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4" grpId="0"/>
      <p:bldP spid="5" grpId="0"/>
      <p:bldP spid="61" grpId="0"/>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1755609" cy="502445"/>
          </a:xfrm>
          <a:prstGeom prst="rect">
            <a:avLst/>
          </a:prstGeom>
          <a:noFill/>
        </p:spPr>
        <p:txBody>
          <a:bodyPr wrap="none" rtlCol="0">
            <a:spAutoFit/>
          </a:bodyPr>
          <a:lstStyle/>
          <a:p>
            <a:r>
              <a:rPr lang="zh-CN" altLang="en-US" sz="2665" spc="400" dirty="0">
                <a:latin typeface="方正兰亭细黑_GBK" pitchFamily="2" charset="-122"/>
                <a:ea typeface="方正兰亭细黑_GBK" pitchFamily="2" charset="-122"/>
              </a:rPr>
              <a:t>路径规划</a:t>
            </a:r>
            <a:endParaRPr lang="zh-CN" altLang="en-US" sz="2665" spc="400" dirty="0">
              <a:latin typeface="方正兰亭细黑_GBK" pitchFamily="2" charset="-122"/>
              <a:ea typeface="方正兰亭细黑_GBK" pitchFamily="2" charset="-122"/>
            </a:endParaRPr>
          </a:p>
        </p:txBody>
      </p:sp>
      <p:sp>
        <p:nvSpPr>
          <p:cNvPr id="27" name="TextBox 26"/>
          <p:cNvSpPr txBox="1"/>
          <p:nvPr/>
        </p:nvSpPr>
        <p:spPr>
          <a:xfrm>
            <a:off x="3187889" y="357181"/>
            <a:ext cx="2606804" cy="420884"/>
          </a:xfrm>
          <a:prstGeom prst="rect">
            <a:avLst/>
          </a:prstGeom>
          <a:noFill/>
        </p:spPr>
        <p:txBody>
          <a:bodyPr wrap="none" rtlCol="0">
            <a:spAutoFit/>
          </a:bodyPr>
          <a:lstStyle/>
          <a:p>
            <a:pPr algn="l"/>
            <a:r>
              <a:rPr lang="en-US" altLang="zh-CN" sz="2135" dirty="0">
                <a:solidFill>
                  <a:srgbClr val="C00000"/>
                </a:solidFill>
                <a:latin typeface="Kozuka Gothic Pro R" pitchFamily="34" charset="-128"/>
                <a:ea typeface="Kozuka Gothic Pro R" pitchFamily="34" charset="-128"/>
              </a:rPr>
              <a:t>ROUTE PLANNING</a:t>
            </a:r>
            <a:endParaRPr lang="en-US" altLang="zh-CN" sz="2135"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p:nvPr>
            <p:custDataLst>
              <p:tags r:id="rId1"/>
            </p:custDataLst>
          </p:nvPr>
        </p:nvGraphicFramePr>
        <p:xfrm>
          <a:off x="820420" y="2241550"/>
          <a:ext cx="10551160" cy="2374900"/>
        </p:xfrm>
        <a:graphic>
          <a:graphicData uri="http://schemas.openxmlformats.org/drawingml/2006/table">
            <a:tbl>
              <a:tblPr firstRow="1" bandRow="1">
                <a:tableStyleId>{5C22544A-7EE6-4342-B048-85BDC9FD1C3A}</a:tableStyleId>
              </a:tblPr>
              <a:tblGrid>
                <a:gridCol w="2135505"/>
                <a:gridCol w="3140075"/>
                <a:gridCol w="2637790"/>
                <a:gridCol w="2637790"/>
              </a:tblGrid>
              <a:tr h="474980">
                <a:tc>
                  <a:txBody>
                    <a:bodyPr/>
                    <a:p>
                      <a:pPr algn="ctr">
                        <a:buNone/>
                      </a:pPr>
                      <a:r>
                        <a:rPr lang="zh-CN" altLang="en-US">
                          <a:latin typeface="微软雅黑" panose="020B0503020204020204" pitchFamily="34" charset="-122"/>
                          <a:ea typeface="微软雅黑" panose="020B0503020204020204" pitchFamily="34" charset="-122"/>
                        </a:rPr>
                        <a:t>算法类型</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具体算法</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是否完备</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是否最优</a:t>
                      </a:r>
                      <a:endParaRPr lang="zh-CN" altLang="en-US">
                        <a:latin typeface="微软雅黑" panose="020B0503020204020204" pitchFamily="34" charset="-122"/>
                        <a:ea typeface="微软雅黑" panose="020B0503020204020204" pitchFamily="34" charset="-122"/>
                      </a:endParaRPr>
                    </a:p>
                  </a:txBody>
                  <a:tcPr/>
                </a:tc>
              </a:tr>
              <a:tr h="474980">
                <a:tc>
                  <a:txBody>
                    <a:bodyPr/>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rPr>
                        <a:t>基于搜索</a:t>
                      </a:r>
                      <a:endParaRPr lang="zh-CN" altLang="en-US" b="1">
                        <a:solidFill>
                          <a:schemeClr val="accent5">
                            <a:lumMod val="50000"/>
                          </a:schemeClr>
                        </a:solidFill>
                        <a:latin typeface="微软雅黑" panose="020B0503020204020204" pitchFamily="34" charset="-122"/>
                        <a:ea typeface="微软雅黑" panose="020B0503020204020204" pitchFamily="34" charset="-122"/>
                      </a:endParaRPr>
                    </a:p>
                  </a:txBody>
                  <a:tcPr/>
                </a:tc>
                <a:tc>
                  <a:txBody>
                    <a:bodyPr/>
                    <a:p>
                      <a:pPr algn="ctr">
                        <a:buNone/>
                      </a:pPr>
                      <a:r>
                        <a:rPr lang="en-US" altLang="zh-CN"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Dijkstra</a:t>
                      </a:r>
                      <a:r>
                        <a:rPr lang="zh-CN" altLang="en-US"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en-US" altLang="zh-CN" b="1" baseline="3000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算法</a:t>
                      </a:r>
                      <a:endParaRPr lang="zh-CN" altLang="en-US"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rPr>
                        <a:t>完备</a:t>
                      </a:r>
                      <a:endParaRPr lang="zh-CN" altLang="en-US" b="1">
                        <a:solidFill>
                          <a:schemeClr val="accent5">
                            <a:lumMod val="50000"/>
                          </a:schemeClr>
                        </a:solidFill>
                        <a:latin typeface="微软雅黑" panose="020B0503020204020204" pitchFamily="34" charset="-122"/>
                        <a:ea typeface="微软雅黑" panose="020B0503020204020204" pitchFamily="34" charset="-122"/>
                      </a:endParaRPr>
                    </a:p>
                  </a:txBody>
                  <a:tcPr/>
                </a:tc>
                <a:tc>
                  <a:txBody>
                    <a:bodyPr/>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rPr>
                        <a:t>是</a:t>
                      </a:r>
                      <a:endParaRPr lang="zh-CN" altLang="en-US" b="1">
                        <a:solidFill>
                          <a:schemeClr val="accent5">
                            <a:lumMod val="50000"/>
                          </a:schemeClr>
                        </a:solidFill>
                        <a:latin typeface="微软雅黑" panose="020B0503020204020204" pitchFamily="34" charset="-122"/>
                        <a:ea typeface="微软雅黑" panose="020B0503020204020204" pitchFamily="34" charset="-122"/>
                      </a:endParaRPr>
                    </a:p>
                  </a:txBody>
                  <a:tcPr/>
                </a:tc>
              </a:tr>
              <a:tr h="474980">
                <a:tc rowSpan="2">
                  <a:txBody>
                    <a:bodyPr/>
                    <a:p>
                      <a:pPr algn="ctr">
                        <a:buNone/>
                      </a:pPr>
                      <a:endParaRPr lang="zh-CN" altLang="en-US"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基于采样 </a:t>
                      </a:r>
                      <a:endParaRPr lang="zh-CN" altLang="en-US"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r>
                        <a:rPr lang="en-US" altLang="zh-CN"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PRM</a:t>
                      </a:r>
                      <a:r>
                        <a:rPr lang="zh-CN" altLang="en-US"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RRT</a:t>
                      </a:r>
                      <a:endParaRPr lang="en-US" altLang="zh-CN"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rPr>
                        <a:t>概率完备</a:t>
                      </a:r>
                      <a:endParaRPr lang="zh-CN" altLang="en-US" b="1">
                        <a:solidFill>
                          <a:schemeClr val="accent5">
                            <a:lumMod val="50000"/>
                          </a:schemeClr>
                        </a:solidFill>
                        <a:latin typeface="微软雅黑" panose="020B0503020204020204" pitchFamily="34" charset="-122"/>
                        <a:ea typeface="微软雅黑" panose="020B0503020204020204" pitchFamily="34" charset="-122"/>
                      </a:endParaRPr>
                    </a:p>
                  </a:txBody>
                  <a:tcPr/>
                </a:tc>
                <a:tc>
                  <a:txBody>
                    <a:bodyPr/>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rPr>
                        <a:t>否</a:t>
                      </a:r>
                      <a:endParaRPr lang="zh-CN" altLang="en-US" b="1">
                        <a:solidFill>
                          <a:schemeClr val="accent5">
                            <a:lumMod val="50000"/>
                          </a:schemeClr>
                        </a:solidFill>
                        <a:latin typeface="微软雅黑" panose="020B0503020204020204" pitchFamily="34" charset="-122"/>
                        <a:ea typeface="微软雅黑" panose="020B0503020204020204" pitchFamily="34" charset="-122"/>
                      </a:endParaRPr>
                    </a:p>
                  </a:txBody>
                  <a:tcPr/>
                </a:tc>
              </a:tr>
              <a:tr h="474980">
                <a:tc vMerge="1">
                  <a:tcPr/>
                </a:tc>
                <a:tc>
                  <a:txBody>
                    <a:bodyPr/>
                    <a:p>
                      <a:pPr algn="ctr">
                        <a:buNone/>
                      </a:pPr>
                      <a:r>
                        <a:rPr lang="en-US" altLang="zh-CN"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RRT</a:t>
                      </a:r>
                      <a:r>
                        <a:rPr lang="en-US" altLang="zh-CN" b="1" baseline="3000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Informed </a:t>
                      </a:r>
                      <a:r>
                        <a:rPr lang="en-US" altLang="zh-CN" sz="1800" b="1">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RRT</a:t>
                      </a:r>
                      <a:r>
                        <a:rPr lang="en-US" altLang="zh-CN" sz="1800" b="1" baseline="3000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800" b="1" baseline="3000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tc>
                <a:tc>
                  <a:txBody>
                    <a:bodyPr/>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rPr>
                        <a:t>概率完备</a:t>
                      </a:r>
                      <a:endParaRPr lang="zh-CN" altLang="en-US" b="1">
                        <a:solidFill>
                          <a:schemeClr val="accent5">
                            <a:lumMod val="50000"/>
                          </a:schemeClr>
                        </a:solidFill>
                        <a:latin typeface="微软雅黑" panose="020B0503020204020204" pitchFamily="34" charset="-122"/>
                        <a:ea typeface="微软雅黑" panose="020B0503020204020204" pitchFamily="34" charset="-122"/>
                      </a:endParaRPr>
                    </a:p>
                  </a:txBody>
                  <a:tcPr/>
                </a:tc>
                <a:tc>
                  <a:txBody>
                    <a:bodyPr/>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rPr>
                        <a:t>渐进最优</a:t>
                      </a:r>
                      <a:endParaRPr lang="zh-CN" altLang="en-US" b="1">
                        <a:solidFill>
                          <a:schemeClr val="accent5">
                            <a:lumMod val="50000"/>
                          </a:schemeClr>
                        </a:solidFill>
                        <a:latin typeface="微软雅黑" panose="020B0503020204020204" pitchFamily="34" charset="-122"/>
                        <a:ea typeface="微软雅黑" panose="020B0503020204020204" pitchFamily="34" charset="-122"/>
                      </a:endParaRPr>
                    </a:p>
                  </a:txBody>
                  <a:tcPr/>
                </a:tc>
              </a:tr>
              <a:tr h="474980">
                <a:tc>
                  <a:txBody>
                    <a:bodyPr/>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rPr>
                        <a:t>基于智能算法</a:t>
                      </a:r>
                      <a:endParaRPr lang="zh-CN" altLang="en-US" b="1">
                        <a:solidFill>
                          <a:schemeClr val="accent5">
                            <a:lumMod val="50000"/>
                          </a:schemeClr>
                        </a:solidFill>
                        <a:latin typeface="微软雅黑" panose="020B0503020204020204" pitchFamily="34" charset="-122"/>
                        <a:ea typeface="微软雅黑" panose="020B0503020204020204" pitchFamily="34" charset="-122"/>
                      </a:endParaRPr>
                    </a:p>
                  </a:txBody>
                  <a:tcPr/>
                </a:tc>
                <a:tc>
                  <a:txBody>
                    <a:bodyPr/>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rPr>
                        <a:t>遗传算法、蚁群算法</a:t>
                      </a:r>
                      <a:endParaRPr lang="zh-CN" altLang="en-US" b="1">
                        <a:solidFill>
                          <a:schemeClr val="accent5">
                            <a:lumMod val="50000"/>
                          </a:schemeClr>
                        </a:solidFill>
                        <a:latin typeface="微软雅黑" panose="020B0503020204020204" pitchFamily="34" charset="-122"/>
                        <a:ea typeface="微软雅黑" panose="020B0503020204020204" pitchFamily="34" charset="-122"/>
                      </a:endParaRPr>
                    </a:p>
                  </a:txBody>
                  <a:tcPr/>
                </a:tc>
                <a:tc>
                  <a:txBody>
                    <a:bodyPr/>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rPr>
                        <a:t>完备</a:t>
                      </a:r>
                      <a:endParaRPr lang="zh-CN" altLang="en-US" b="1">
                        <a:solidFill>
                          <a:schemeClr val="accent5">
                            <a:lumMod val="50000"/>
                          </a:schemeClr>
                        </a:solidFill>
                        <a:latin typeface="微软雅黑" panose="020B0503020204020204" pitchFamily="34" charset="-122"/>
                        <a:ea typeface="微软雅黑" panose="020B0503020204020204" pitchFamily="34" charset="-122"/>
                      </a:endParaRPr>
                    </a:p>
                  </a:txBody>
                  <a:tcPr/>
                </a:tc>
                <a:tc>
                  <a:txBody>
                    <a:bodyPr/>
                    <a:p>
                      <a:pPr algn="ctr">
                        <a:buNone/>
                      </a:pPr>
                      <a:r>
                        <a:rPr lang="zh-CN" altLang="en-US" b="1">
                          <a:solidFill>
                            <a:schemeClr val="accent5">
                              <a:lumMod val="50000"/>
                            </a:schemeClr>
                          </a:solidFill>
                          <a:latin typeface="微软雅黑" panose="020B0503020204020204" pitchFamily="34" charset="-122"/>
                          <a:ea typeface="微软雅黑" panose="020B0503020204020204" pitchFamily="34" charset="-122"/>
                        </a:rPr>
                        <a:t>否</a:t>
                      </a:r>
                      <a:endParaRPr lang="zh-CN" altLang="en-US" b="1">
                        <a:solidFill>
                          <a:schemeClr val="accent5">
                            <a:lumMod val="50000"/>
                          </a:schemeClr>
                        </a:solidFill>
                        <a:latin typeface="微软雅黑" panose="020B0503020204020204" pitchFamily="34" charset="-122"/>
                        <a:ea typeface="微软雅黑" panose="020B0503020204020204" pitchFamily="34" charset="-122"/>
                      </a:endParaRPr>
                    </a:p>
                  </a:txBody>
                  <a:tcPr/>
                </a:tc>
              </a:tr>
            </a:tbl>
          </a:graphicData>
        </a:graphic>
      </p:graphicFrame>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1742440" cy="501650"/>
          </a:xfrm>
          <a:prstGeom prst="rect">
            <a:avLst/>
          </a:prstGeom>
          <a:noFill/>
        </p:spPr>
        <p:txBody>
          <a:bodyPr wrap="none" rtlCol="0">
            <a:spAutoFit/>
          </a:bodyPr>
          <a:lstStyle/>
          <a:p>
            <a:r>
              <a:rPr lang="zh-CN" altLang="en-US" sz="2665" spc="400" dirty="0">
                <a:latin typeface="方正兰亭细黑_GBK" pitchFamily="2" charset="-122"/>
                <a:ea typeface="方正兰亭细黑_GBK" pitchFamily="2" charset="-122"/>
              </a:rPr>
              <a:t>目标检测</a:t>
            </a:r>
            <a:endParaRPr lang="zh-CN" altLang="en-US" sz="2665" spc="400" dirty="0">
              <a:latin typeface="方正兰亭细黑_GBK" pitchFamily="2" charset="-122"/>
              <a:ea typeface="方正兰亭细黑_GBK" pitchFamily="2" charset="-122"/>
            </a:endParaRPr>
          </a:p>
        </p:txBody>
      </p:sp>
      <p:sp>
        <p:nvSpPr>
          <p:cNvPr id="27" name="TextBox 26"/>
          <p:cNvSpPr txBox="1"/>
          <p:nvPr/>
        </p:nvSpPr>
        <p:spPr>
          <a:xfrm>
            <a:off x="3187889" y="357181"/>
            <a:ext cx="2873375" cy="420370"/>
          </a:xfrm>
          <a:prstGeom prst="rect">
            <a:avLst/>
          </a:prstGeom>
          <a:noFill/>
        </p:spPr>
        <p:txBody>
          <a:bodyPr wrap="none" rtlCol="0">
            <a:spAutoFit/>
          </a:bodyPr>
          <a:lstStyle/>
          <a:p>
            <a:pPr algn="l"/>
            <a:r>
              <a:rPr lang="en-US" altLang="zh-CN" sz="2135" dirty="0">
                <a:solidFill>
                  <a:srgbClr val="C00000"/>
                </a:solidFill>
                <a:latin typeface="Kozuka Gothic Pro R" pitchFamily="34" charset="-128"/>
                <a:ea typeface="Kozuka Gothic Pro R" pitchFamily="34" charset="-128"/>
              </a:rPr>
              <a:t>TARGET DETECTION</a:t>
            </a:r>
            <a:endParaRPr lang="en-US" altLang="zh-CN" sz="2135"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descr="目标检测的发展"/>
          <p:cNvPicPr>
            <a:picLocks noChangeAspect="1"/>
          </p:cNvPicPr>
          <p:nvPr/>
        </p:nvPicPr>
        <p:blipFill>
          <a:blip r:embed="rId1"/>
          <a:stretch>
            <a:fillRect/>
          </a:stretch>
        </p:blipFill>
        <p:spPr>
          <a:xfrm>
            <a:off x="1130935" y="1057910"/>
            <a:ext cx="10058400" cy="5081270"/>
          </a:xfrm>
          <a:prstGeom prst="rect">
            <a:avLst/>
          </a:prstGeom>
        </p:spPr>
      </p:pic>
      <p:sp>
        <p:nvSpPr>
          <p:cNvPr id="5" name="文本框 4"/>
          <p:cNvSpPr txBox="1"/>
          <p:nvPr/>
        </p:nvSpPr>
        <p:spPr>
          <a:xfrm>
            <a:off x="2012950" y="6222365"/>
            <a:ext cx="8166100" cy="368300"/>
          </a:xfrm>
          <a:prstGeom prst="rect">
            <a:avLst/>
          </a:prstGeom>
          <a:noFill/>
        </p:spPr>
        <p:txBody>
          <a:bodyPr wrap="square" rtlCol="0">
            <a:spAutoFit/>
          </a:bodyPr>
          <a:p>
            <a:pPr algn="ctr"/>
            <a:r>
              <a:rPr lang="zh-CN" altLang="en-US" i="1">
                <a:latin typeface="Times New Roman" panose="02020603050405020304" charset="0"/>
                <a:cs typeface="Times New Roman" panose="02020603050405020304" charset="0"/>
              </a:rPr>
              <a:t>《Object Detection in 20 Years: A Survey》</a:t>
            </a:r>
            <a:endParaRPr lang="zh-CN" altLang="en-US" i="1">
              <a:latin typeface="Times New Roman" panose="02020603050405020304" charset="0"/>
              <a:cs typeface="Times New Roman" panose="0202060305040502030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25"/>
          <p:cNvSpPr txBox="1"/>
          <p:nvPr/>
        </p:nvSpPr>
        <p:spPr>
          <a:xfrm>
            <a:off x="1211943" y="275107"/>
            <a:ext cx="1742440" cy="501650"/>
          </a:xfrm>
          <a:prstGeom prst="rect">
            <a:avLst/>
          </a:prstGeom>
          <a:noFill/>
        </p:spPr>
        <p:txBody>
          <a:bodyPr wrap="none" rtlCol="0">
            <a:spAutoFit/>
          </a:bodyPr>
          <a:lstStyle/>
          <a:p>
            <a:r>
              <a:rPr lang="zh-CN" altLang="en-US" sz="2665" spc="400" dirty="0">
                <a:latin typeface="方正兰亭细黑_GBK" pitchFamily="2" charset="-122"/>
                <a:ea typeface="方正兰亭细黑_GBK" pitchFamily="2" charset="-122"/>
              </a:rPr>
              <a:t>目标检测</a:t>
            </a:r>
            <a:endParaRPr lang="zh-CN" altLang="en-US" sz="2665" spc="400" dirty="0">
              <a:latin typeface="方正兰亭细黑_GBK" pitchFamily="2" charset="-122"/>
              <a:ea typeface="方正兰亭细黑_GBK" pitchFamily="2" charset="-122"/>
            </a:endParaRPr>
          </a:p>
        </p:txBody>
      </p:sp>
      <p:sp>
        <p:nvSpPr>
          <p:cNvPr id="27" name="TextBox 26"/>
          <p:cNvSpPr txBox="1"/>
          <p:nvPr/>
        </p:nvSpPr>
        <p:spPr>
          <a:xfrm>
            <a:off x="3187889" y="357181"/>
            <a:ext cx="2873375" cy="420370"/>
          </a:xfrm>
          <a:prstGeom prst="rect">
            <a:avLst/>
          </a:prstGeom>
          <a:noFill/>
        </p:spPr>
        <p:txBody>
          <a:bodyPr wrap="none" rtlCol="0">
            <a:spAutoFit/>
          </a:bodyPr>
          <a:lstStyle/>
          <a:p>
            <a:pPr algn="l"/>
            <a:r>
              <a:rPr lang="en-US" altLang="zh-CN" sz="2135" dirty="0">
                <a:solidFill>
                  <a:srgbClr val="C00000"/>
                </a:solidFill>
                <a:latin typeface="Kozuka Gothic Pro R" pitchFamily="34" charset="-128"/>
                <a:ea typeface="Kozuka Gothic Pro R" pitchFamily="34" charset="-128"/>
              </a:rPr>
              <a:t>TARGET DETECTION</a:t>
            </a:r>
            <a:endParaRPr lang="en-US" altLang="zh-CN" sz="2135"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rot="5400000" flipV="1">
            <a:off x="9210675" y="4317365"/>
            <a:ext cx="1093470" cy="1405255"/>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4" name="组合 43"/>
          <p:cNvGrpSpPr/>
          <p:nvPr/>
        </p:nvGrpSpPr>
        <p:grpSpPr>
          <a:xfrm rot="5400000">
            <a:off x="1737360" y="1325880"/>
            <a:ext cx="1119505" cy="1463675"/>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8" name="TextBox 24"/>
          <p:cNvSpPr>
            <a:spLocks noChangeArrowheads="1"/>
          </p:cNvSpPr>
          <p:nvPr/>
        </p:nvSpPr>
        <p:spPr bwMode="auto">
          <a:xfrm>
            <a:off x="1567662" y="1666548"/>
            <a:ext cx="1166283"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000" b="1" dirty="0">
                <a:latin typeface="微软雅黑" panose="020B0503020204020204" pitchFamily="34" charset="-122"/>
                <a:ea typeface="微软雅黑" panose="020B0503020204020204" pitchFamily="34" charset="-122"/>
              </a:rPr>
              <a:t>one-stage</a:t>
            </a:r>
            <a:endParaRPr lang="en-US" altLang="zh-CN" sz="2000" b="1" dirty="0">
              <a:latin typeface="微软雅黑" panose="020B0503020204020204" pitchFamily="34" charset="-122"/>
              <a:ea typeface="微软雅黑" panose="020B0503020204020204" pitchFamily="34" charset="-122"/>
            </a:endParaRPr>
          </a:p>
        </p:txBody>
      </p:sp>
      <p:sp>
        <p:nvSpPr>
          <p:cNvPr id="39" name="TextBox 31"/>
          <p:cNvSpPr>
            <a:spLocks noChangeArrowheads="1"/>
          </p:cNvSpPr>
          <p:nvPr/>
        </p:nvSpPr>
        <p:spPr bwMode="auto">
          <a:xfrm>
            <a:off x="9293862" y="4712336"/>
            <a:ext cx="1166284"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two-stage</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295650" y="1507490"/>
            <a:ext cx="8100060" cy="1527175"/>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zh-CN" altLang="en-US" sz="2000" b="1">
                <a:latin typeface="Times New Roman" panose="02020603050405020304" charset="0"/>
                <a:cs typeface="Times New Roman" panose="02020603050405020304" charset="0"/>
              </a:rPr>
              <a:t>Yolo</a:t>
            </a:r>
            <a:r>
              <a:rPr lang="zh-CN" altLang="en-US" sz="2000">
                <a:latin typeface="Times New Roman" panose="02020603050405020304" charset="0"/>
                <a:cs typeface="Times New Roman" panose="02020603050405020304" charset="0"/>
              </a:rPr>
              <a:t>        </a:t>
            </a:r>
            <a:r>
              <a:rPr lang="zh-CN" altLang="en-US" sz="2000" i="1">
                <a:latin typeface="Times New Roman" panose="02020603050405020304" charset="0"/>
                <a:cs typeface="Times New Roman" panose="02020603050405020304" charset="0"/>
              </a:rPr>
              <a:t>《You Only Look Once: Unified, Real-Time Object Detection》</a:t>
            </a:r>
            <a:endParaRPr lang="zh-CN" altLang="en-US" sz="2000">
              <a:latin typeface="Times New Roman" panose="02020603050405020304" charset="0"/>
              <a:cs typeface="Times New Roman" panose="02020603050405020304" charset="0"/>
            </a:endParaRPr>
          </a:p>
          <a:p>
            <a:pPr marL="285750" indent="-285750" fontAlgn="auto">
              <a:lnSpc>
                <a:spcPts val="2800"/>
              </a:lnSpc>
              <a:buFont typeface="Arial" panose="020B0604020202020204" pitchFamily="34" charset="0"/>
              <a:buChar char="•"/>
            </a:pPr>
            <a:r>
              <a:rPr lang="zh-CN" altLang="en-US" sz="2000">
                <a:latin typeface="Times New Roman" panose="02020603050405020304" charset="0"/>
                <a:cs typeface="Times New Roman" panose="02020603050405020304" charset="0"/>
              </a:rPr>
              <a:t>G-CNN   </a:t>
            </a:r>
            <a:r>
              <a:rPr lang="zh-CN" altLang="en-US" sz="2000" i="1">
                <a:latin typeface="Times New Roman" panose="02020603050405020304" charset="0"/>
                <a:cs typeface="Times New Roman" panose="02020603050405020304" charset="0"/>
              </a:rPr>
              <a:t>《G-CNN: an Iterative Grid Based Object Detector》</a:t>
            </a:r>
            <a:endParaRPr lang="zh-CN" altLang="en-US" sz="2000">
              <a:latin typeface="Times New Roman" panose="02020603050405020304" charset="0"/>
              <a:cs typeface="Times New Roman" panose="02020603050405020304" charset="0"/>
            </a:endParaRPr>
          </a:p>
          <a:p>
            <a:pPr marL="285750" indent="-285750" fontAlgn="auto">
              <a:lnSpc>
                <a:spcPts val="2800"/>
              </a:lnSpc>
              <a:buFont typeface="Arial" panose="020B0604020202020204" pitchFamily="34" charset="0"/>
              <a:buChar char="•"/>
            </a:pPr>
            <a:r>
              <a:rPr lang="zh-CN" altLang="en-US" sz="2000" b="1">
                <a:latin typeface="Times New Roman" panose="02020603050405020304" charset="0"/>
                <a:cs typeface="Times New Roman" panose="02020603050405020304" charset="0"/>
              </a:rPr>
              <a:t>SSD</a:t>
            </a:r>
            <a:r>
              <a:rPr lang="zh-CN" altLang="en-US" sz="2000">
                <a:latin typeface="Times New Roman" panose="02020603050405020304" charset="0"/>
                <a:cs typeface="Times New Roman" panose="02020603050405020304" charset="0"/>
              </a:rPr>
              <a:t>        </a:t>
            </a:r>
            <a:r>
              <a:rPr lang="zh-CN" altLang="en-US" sz="2000" i="1">
                <a:latin typeface="Times New Roman" panose="02020603050405020304" charset="0"/>
                <a:cs typeface="Times New Roman" panose="02020603050405020304" charset="0"/>
              </a:rPr>
              <a:t>《SSD: Single Shot MultiBox Detector》</a:t>
            </a:r>
            <a:endParaRPr lang="zh-CN" altLang="en-US" sz="2000" i="1">
              <a:latin typeface="Times New Roman" panose="02020603050405020304" charset="0"/>
              <a:cs typeface="Times New Roman" panose="02020603050405020304" charset="0"/>
            </a:endParaRPr>
          </a:p>
          <a:p>
            <a:pPr marL="285750" indent="-285750" fontAlgn="auto">
              <a:lnSpc>
                <a:spcPts val="2800"/>
              </a:lnSpc>
              <a:buFont typeface="Arial" panose="020B0604020202020204" pitchFamily="34" charset="0"/>
              <a:buChar char="•"/>
            </a:pPr>
            <a:r>
              <a:rPr lang="zh-CN" altLang="en-US" sz="2000">
                <a:latin typeface="Times New Roman" panose="02020603050405020304" charset="0"/>
                <a:cs typeface="Times New Roman" panose="02020603050405020304" charset="0"/>
              </a:rPr>
              <a:t>RON       </a:t>
            </a:r>
            <a:r>
              <a:rPr lang="zh-CN" altLang="en-US" sz="2000" i="1">
                <a:latin typeface="Times New Roman" panose="02020603050405020304" charset="0"/>
                <a:cs typeface="Times New Roman" panose="02020603050405020304" charset="0"/>
              </a:rPr>
              <a:t>《RON：Reverse connection with Objectness prior Networks》</a:t>
            </a:r>
            <a:endParaRPr lang="zh-CN" altLang="en-US" sz="2000" i="1">
              <a:latin typeface="Times New Roman" panose="02020603050405020304" charset="0"/>
              <a:cs typeface="Times New Roman" panose="02020603050405020304" charset="0"/>
            </a:endParaRPr>
          </a:p>
        </p:txBody>
      </p:sp>
      <p:sp>
        <p:nvSpPr>
          <p:cNvPr id="4" name="文本框 3"/>
          <p:cNvSpPr txBox="1"/>
          <p:nvPr/>
        </p:nvSpPr>
        <p:spPr>
          <a:xfrm>
            <a:off x="862330" y="3359150"/>
            <a:ext cx="8100060" cy="3322955"/>
          </a:xfrm>
          <a:prstGeom prst="rect">
            <a:avLst/>
          </a:prstGeom>
          <a:noFill/>
        </p:spPr>
        <p:txBody>
          <a:bodyPr wrap="square" rtlCol="0">
            <a:spAutoFit/>
          </a:bodyPr>
          <a:lstStyle/>
          <a:p>
            <a:pPr marL="285750" indent="0" fontAlgn="auto">
              <a:lnSpc>
                <a:spcPts val="2800"/>
              </a:lnSpc>
              <a:buFont typeface="Arial" panose="020B0604020202020204" pitchFamily="34" charset="0"/>
              <a:buChar char="•"/>
            </a:pPr>
            <a:r>
              <a:rPr lang="zh-CN" altLang="en-US" sz="2000">
                <a:latin typeface="Times New Roman" panose="02020603050405020304" charset="0"/>
                <a:cs typeface="Times New Roman" panose="02020603050405020304" charset="0"/>
              </a:rPr>
              <a:t>R-CNN                 </a:t>
            </a:r>
            <a:r>
              <a:rPr lang="zh-CN" altLang="en-US" sz="2000" i="1">
                <a:latin typeface="Times New Roman" panose="02020603050405020304" charset="0"/>
                <a:cs typeface="Times New Roman" panose="02020603050405020304" charset="0"/>
              </a:rPr>
              <a:t>《Rich feature hierarchies for accurate oject detection and semantic segmentation》</a:t>
            </a:r>
            <a:endParaRPr lang="zh-CN" altLang="en-US" sz="2000" i="1">
              <a:latin typeface="Times New Roman" panose="02020603050405020304" charset="0"/>
              <a:cs typeface="Times New Roman" panose="02020603050405020304" charset="0"/>
            </a:endParaRPr>
          </a:p>
          <a:p>
            <a:pPr marL="285750" indent="0" fontAlgn="auto">
              <a:lnSpc>
                <a:spcPts val="2800"/>
              </a:lnSpc>
              <a:buFont typeface="Arial" panose="020B0604020202020204" pitchFamily="34" charset="0"/>
              <a:buChar char="•"/>
            </a:pPr>
            <a:r>
              <a:rPr lang="zh-CN" altLang="en-US" sz="2000">
                <a:latin typeface="Times New Roman" panose="02020603050405020304" charset="0"/>
                <a:cs typeface="Times New Roman" panose="02020603050405020304" charset="0"/>
              </a:rPr>
              <a:t>Fast R-CNN         </a:t>
            </a:r>
            <a:r>
              <a:rPr lang="zh-CN" altLang="en-US" sz="2000" i="1">
                <a:latin typeface="Times New Roman" panose="02020603050405020304" charset="0"/>
                <a:cs typeface="Times New Roman" panose="02020603050405020304" charset="0"/>
              </a:rPr>
              <a:t>《Fast R-CNN》</a:t>
            </a:r>
            <a:endParaRPr lang="zh-CN" altLang="en-US" sz="2000" i="1">
              <a:latin typeface="Times New Roman" panose="02020603050405020304" charset="0"/>
              <a:cs typeface="Times New Roman" panose="02020603050405020304" charset="0"/>
            </a:endParaRPr>
          </a:p>
          <a:p>
            <a:pPr marL="285750" indent="0" fontAlgn="auto">
              <a:lnSpc>
                <a:spcPts val="2800"/>
              </a:lnSpc>
              <a:buFont typeface="Arial" panose="020B0604020202020204" pitchFamily="34" charset="0"/>
              <a:buChar char="•"/>
            </a:pPr>
            <a:r>
              <a:rPr lang="zh-CN" altLang="en-US" sz="2000" b="1">
                <a:latin typeface="Times New Roman" panose="02020603050405020304" charset="0"/>
                <a:cs typeface="Times New Roman" panose="02020603050405020304" charset="0"/>
              </a:rPr>
              <a:t>Faster R-CNN </a:t>
            </a:r>
            <a:r>
              <a:rPr lang="zh-CN" altLang="en-US" sz="2000">
                <a:latin typeface="Times New Roman" panose="02020603050405020304" charset="0"/>
                <a:cs typeface="Times New Roman" panose="02020603050405020304" charset="0"/>
              </a:rPr>
              <a:t>   </a:t>
            </a:r>
            <a:r>
              <a:rPr lang="zh-CN" altLang="en-US" sz="2000" i="1">
                <a:latin typeface="Times New Roman" panose="02020603050405020304" charset="0"/>
                <a:cs typeface="Times New Roman" panose="02020603050405020304" charset="0"/>
              </a:rPr>
              <a:t>《Faster R-CNN: Towards Real-Time Object Detection with Region Proposal Networks》</a:t>
            </a:r>
            <a:endParaRPr lang="zh-CN" altLang="en-US" sz="2000" i="1">
              <a:latin typeface="Times New Roman" panose="02020603050405020304" charset="0"/>
              <a:cs typeface="Times New Roman" panose="02020603050405020304" charset="0"/>
            </a:endParaRPr>
          </a:p>
          <a:p>
            <a:pPr marL="285750" indent="0" fontAlgn="auto">
              <a:lnSpc>
                <a:spcPts val="2800"/>
              </a:lnSpc>
              <a:buFont typeface="Arial" panose="020B0604020202020204" pitchFamily="34" charset="0"/>
              <a:buChar char="•"/>
            </a:pPr>
            <a:r>
              <a:rPr lang="zh-CN" altLang="en-US" sz="2000" b="1">
                <a:latin typeface="Times New Roman" panose="02020603050405020304" charset="0"/>
                <a:cs typeface="Times New Roman" panose="02020603050405020304" charset="0"/>
              </a:rPr>
              <a:t>Cascade R-CNN</a:t>
            </a:r>
            <a:r>
              <a:rPr lang="zh-CN" altLang="en-US" sz="2000" i="1">
                <a:latin typeface="Times New Roman" panose="02020603050405020304" charset="0"/>
                <a:cs typeface="Times New Roman" panose="02020603050405020304" charset="0"/>
              </a:rPr>
              <a:t>《Cascade R-CNN Delving into High Quality Object Detection》</a:t>
            </a:r>
            <a:endParaRPr lang="zh-CN" altLang="en-US" sz="2000" i="1">
              <a:latin typeface="Times New Roman" panose="02020603050405020304" charset="0"/>
              <a:cs typeface="Times New Roman" panose="02020603050405020304" charset="0"/>
            </a:endParaRPr>
          </a:p>
          <a:p>
            <a:pPr marL="285750" indent="0" fontAlgn="auto">
              <a:lnSpc>
                <a:spcPts val="2800"/>
              </a:lnSpc>
              <a:buFont typeface="Arial" panose="020B0604020202020204" pitchFamily="34" charset="0"/>
              <a:buChar char="•"/>
            </a:pPr>
            <a:r>
              <a:rPr lang="zh-CN" altLang="en-US" sz="2000">
                <a:latin typeface="Times New Roman" panose="02020603050405020304" charset="0"/>
                <a:cs typeface="Times New Roman" panose="02020603050405020304" charset="0"/>
              </a:rPr>
              <a:t>MegDet              </a:t>
            </a:r>
            <a:r>
              <a:rPr lang="zh-CN" altLang="en-US" sz="2000" i="1">
                <a:latin typeface="Times New Roman" panose="02020603050405020304" charset="0"/>
                <a:cs typeface="Times New Roman" panose="02020603050405020304" charset="0"/>
              </a:rPr>
              <a:t>《MegDet: A Large Mini-Batch Object Detector》</a:t>
            </a:r>
            <a:endParaRPr lang="zh-CN" altLang="en-US" sz="2000">
              <a:latin typeface="Times New Roman" panose="02020603050405020304" charset="0"/>
              <a:cs typeface="Times New Roman" panose="02020603050405020304" charset="0"/>
            </a:endParaRPr>
          </a:p>
          <a:p>
            <a:pPr indent="0" fontAlgn="auto">
              <a:lnSpc>
                <a:spcPts val="2800"/>
              </a:lnSpc>
              <a:buFont typeface="Arial" panose="020B0604020202020204" pitchFamily="34" charset="0"/>
              <a:buNone/>
            </a:pPr>
            <a:endParaRPr lang="zh-CN" altLang="en-US" sz="2000" i="1">
              <a:latin typeface="Times New Roman" panose="02020603050405020304" charset="0"/>
              <a:cs typeface="Times New Roman" panose="0202060305040502030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 presetClass="entr" presetSubtype="2" fill="hold" nodeType="afterEffect" p14:presetBounceEnd="40000">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14:bounceEnd="40000">
                                          <p:cBhvr additive="base">
                                            <p:cTn id="28" dur="5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40000">
                                      <p:stCondLst>
                                        <p:cond delay="200"/>
                                      </p:stCondLst>
                                      <p:childTnLst>
                                        <p:set>
                                          <p:cBhvr>
                                            <p:cTn id="31" dur="1" fill="hold">
                                              <p:stCondLst>
                                                <p:cond delay="0"/>
                                              </p:stCondLst>
                                            </p:cTn>
                                            <p:tgtEl>
                                              <p:spTgt spid="43"/>
                                            </p:tgtEl>
                                            <p:attrNameLst>
                                              <p:attrName>style.visibility</p:attrName>
                                            </p:attrNameLst>
                                          </p:cBhvr>
                                          <p:to>
                                            <p:strVal val="visible"/>
                                          </p:to>
                                        </p:set>
                                        <p:anim calcmode="lin" valueType="num" p14:bounceEnd="40000">
                                          <p:cBhvr additive="base">
                                            <p:cTn id="32"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43"/>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ppt_x</p:attrName>
                                            </p:attrNameLst>
                                          </p:cBhvr>
                                          <p:tavLst>
                                            <p:tav tm="0">
                                              <p:val>
                                                <p:strVal val="0-#ppt_w/2"/>
                                              </p:val>
                                            </p:tav>
                                            <p:tav tm="100000">
                                              <p:val>
                                                <p:strVal val="#ppt_x"/>
                                              </p:val>
                                            </p:tav>
                                          </p:tavLst>
                                        </p:anim>
                                        <p:anim calcmode="lin" valueType="num">
                                          <p:cBhvr>
                                            <p:cTn id="37" dur="500" fill="hold"/>
                                            <p:tgtEl>
                                              <p:spTgt spid="38"/>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p:cTn id="40" dur="500" fill="hold"/>
                                            <p:tgtEl>
                                              <p:spTgt spid="39"/>
                                            </p:tgtEl>
                                            <p:attrNameLst>
                                              <p:attrName>ppt_x</p:attrName>
                                            </p:attrNameLst>
                                          </p:cBhvr>
                                          <p:tavLst>
                                            <p:tav tm="0">
                                              <p:val>
                                                <p:strVal val="1+#ppt_w/2"/>
                                              </p:val>
                                            </p:tav>
                                            <p:tav tm="100000">
                                              <p:val>
                                                <p:strVal val="#ppt_x"/>
                                              </p:val>
                                            </p:tav>
                                          </p:tavLst>
                                        </p:anim>
                                        <p:anim calcmode="lin" valueType="num">
                                          <p:cBhvr>
                                            <p:cTn id="41"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43" grpId="0" bldLvl="0" animBg="1"/>
          <p:bldP spid="38" grpId="0" bldLvl="0" autoUpdateAnimBg="0"/>
          <p:bldP spid="39" grpId="0" bldLvl="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 presetClass="entr" presetSubtype="2"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1+#ppt_w/2"/>
                                              </p:val>
                                            </p:tav>
                                            <p:tav tm="100000">
                                              <p:val>
                                                <p:strVal val="#ppt_x"/>
                                              </p:val>
                                            </p:tav>
                                          </p:tavLst>
                                        </p:anim>
                                        <p:anim calcmode="lin" valueType="num">
                                          <p:cBhvr additive="base">
                                            <p:cTn id="29" dur="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0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ppt_x</p:attrName>
                                            </p:attrNameLst>
                                          </p:cBhvr>
                                          <p:tavLst>
                                            <p:tav tm="0">
                                              <p:val>
                                                <p:strVal val="0-#ppt_w/2"/>
                                              </p:val>
                                            </p:tav>
                                            <p:tav tm="100000">
                                              <p:val>
                                                <p:strVal val="#ppt_x"/>
                                              </p:val>
                                            </p:tav>
                                          </p:tavLst>
                                        </p:anim>
                                        <p:anim calcmode="lin" valueType="num">
                                          <p:cBhvr>
                                            <p:cTn id="37" dur="500" fill="hold"/>
                                            <p:tgtEl>
                                              <p:spTgt spid="38"/>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p:cTn id="40" dur="500" fill="hold"/>
                                            <p:tgtEl>
                                              <p:spTgt spid="39"/>
                                            </p:tgtEl>
                                            <p:attrNameLst>
                                              <p:attrName>ppt_x</p:attrName>
                                            </p:attrNameLst>
                                          </p:cBhvr>
                                          <p:tavLst>
                                            <p:tav tm="0">
                                              <p:val>
                                                <p:strVal val="1+#ppt_w/2"/>
                                              </p:val>
                                            </p:tav>
                                            <p:tav tm="100000">
                                              <p:val>
                                                <p:strVal val="#ppt_x"/>
                                              </p:val>
                                            </p:tav>
                                          </p:tavLst>
                                        </p:anim>
                                        <p:anim calcmode="lin" valueType="num">
                                          <p:cBhvr>
                                            <p:cTn id="41"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43" grpId="0" bldLvl="0" animBg="1"/>
          <p:bldP spid="38" grpId="0" bldLvl="0" autoUpdateAnimBg="0"/>
          <p:bldP spid="39" grpId="0" bldLvl="0" autoUpdateAnimBg="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26" name="TextBox 25"/>
          <p:cNvSpPr txBox="1"/>
          <p:nvPr/>
        </p:nvSpPr>
        <p:spPr>
          <a:xfrm>
            <a:off x="1211943" y="275107"/>
            <a:ext cx="1742440" cy="501650"/>
          </a:xfrm>
          <a:prstGeom prst="rect">
            <a:avLst/>
          </a:prstGeom>
          <a:noFill/>
        </p:spPr>
        <p:txBody>
          <a:bodyPr wrap="none" rtlCol="0">
            <a:spAutoFit/>
          </a:bodyPr>
          <a:p>
            <a:r>
              <a:rPr lang="zh-CN" altLang="en-US" sz="2665" spc="400" dirty="0">
                <a:latin typeface="方正兰亭细黑_GBK" pitchFamily="2" charset="-122"/>
                <a:ea typeface="方正兰亭细黑_GBK" pitchFamily="2" charset="-122"/>
              </a:rPr>
              <a:t>实验平台</a:t>
            </a:r>
            <a:endParaRPr lang="zh-CN" altLang="en-US" sz="2665" spc="400" dirty="0">
              <a:latin typeface="方正兰亭细黑_GBK" pitchFamily="2" charset="-122"/>
              <a:ea typeface="方正兰亭细黑_GBK" pitchFamily="2" charset="-122"/>
            </a:endParaRPr>
          </a:p>
        </p:txBody>
      </p:sp>
      <p:sp>
        <p:nvSpPr>
          <p:cNvPr id="27" name="TextBox 26"/>
          <p:cNvSpPr txBox="1"/>
          <p:nvPr/>
        </p:nvSpPr>
        <p:spPr>
          <a:xfrm>
            <a:off x="3187889" y="357181"/>
            <a:ext cx="3829050" cy="420370"/>
          </a:xfrm>
          <a:prstGeom prst="rect">
            <a:avLst/>
          </a:prstGeom>
          <a:noFill/>
        </p:spPr>
        <p:txBody>
          <a:bodyPr wrap="none" rtlCol="0">
            <a:spAutoFit/>
          </a:bodyPr>
          <a:p>
            <a:pPr algn="l"/>
            <a:r>
              <a:rPr lang="en-US" altLang="zh-CN" sz="2135" dirty="0">
                <a:solidFill>
                  <a:srgbClr val="C00000"/>
                </a:solidFill>
                <a:latin typeface="Kozuka Gothic Pro R" pitchFamily="34" charset="-128"/>
                <a:ea typeface="Kozuka Gothic Pro R" pitchFamily="34" charset="-128"/>
              </a:rPr>
              <a:t>EXPERIMENTAL PLATFORM</a:t>
            </a:r>
            <a:endParaRPr lang="en-US" altLang="zh-CN" sz="2135"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1288415" y="1355725"/>
            <a:ext cx="9615170" cy="5034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3809" y="3153349"/>
            <a:ext cx="2611612" cy="400110"/>
          </a:xfrm>
          <a:prstGeom prst="rect">
            <a:avLst/>
          </a:prstGeom>
          <a:noFill/>
        </p:spPr>
        <p:txBody>
          <a:bodyPr wrap="none" rtlCol="0">
            <a:spAutoFit/>
          </a:bodyPr>
          <a:lstStyle/>
          <a:p>
            <a:pPr algn="r"/>
            <a:r>
              <a:rPr lang="zh-CN" altLang="en-US" sz="2000" b="1">
                <a:latin typeface="微软雅黑" panose="020B0503020204020204" pitchFamily="34" charset="-122"/>
                <a:ea typeface="微软雅黑" panose="020B0503020204020204" pitchFamily="34" charset="-122"/>
              </a:rPr>
              <a:t>功能三 </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目标检测</a:t>
            </a:r>
            <a:endParaRPr lang="zh-CN" altLang="en-US" sz="2000" b="1" dirty="0">
              <a:latin typeface="微软雅黑" panose="020B0503020204020204" pitchFamily="34" charset="-122"/>
              <a:ea typeface="微软雅黑" panose="020B0503020204020204" pitchFamily="34" charset="-122"/>
            </a:endParaRPr>
          </a:p>
        </p:txBody>
      </p:sp>
      <p:sp>
        <p:nvSpPr>
          <p:cNvPr id="3" name="TextBox 2"/>
          <p:cNvSpPr txBox="1"/>
          <p:nvPr/>
        </p:nvSpPr>
        <p:spPr>
          <a:xfrm>
            <a:off x="7636021" y="4901107"/>
            <a:ext cx="2839085" cy="398780"/>
          </a:xfrm>
          <a:prstGeom prst="rect">
            <a:avLst/>
          </a:prstGeom>
          <a:noFill/>
        </p:spPr>
        <p:txBody>
          <a:bodyPr wrap="none" rtlCol="0">
            <a:spAutoFit/>
          </a:bodyPr>
          <a:lstStyle/>
          <a:p>
            <a:pPr algn="r"/>
            <a:r>
              <a:rPr lang="zh-CN" altLang="en-US" sz="2000" b="1">
                <a:latin typeface="微软雅黑" panose="020B0503020204020204" pitchFamily="34" charset="-122"/>
                <a:ea typeface="微软雅黑" panose="020B0503020204020204" pitchFamily="34" charset="-122"/>
              </a:rPr>
              <a:t>拓展功能 </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行人跟随</a:t>
            </a:r>
            <a:endParaRPr lang="zh-CN" altLang="en-US" sz="2000" b="1">
              <a:latin typeface="微软雅黑" panose="020B0503020204020204" pitchFamily="34" charset="-122"/>
              <a:ea typeface="微软雅黑" panose="020B0503020204020204" pitchFamily="34" charset="-122"/>
            </a:endParaRPr>
          </a:p>
        </p:txBody>
      </p:sp>
      <p:sp>
        <p:nvSpPr>
          <p:cNvPr id="4" name="TextBox 3"/>
          <p:cNvSpPr txBox="1"/>
          <p:nvPr/>
        </p:nvSpPr>
        <p:spPr>
          <a:xfrm>
            <a:off x="7625724" y="3185880"/>
            <a:ext cx="3124573" cy="400110"/>
          </a:xfrm>
          <a:prstGeom prst="rect">
            <a:avLst/>
          </a:prstGeom>
          <a:noFill/>
        </p:spPr>
        <p:txBody>
          <a:bodyPr wrap="none" rtlCol="0">
            <a:spAutoFit/>
          </a:bodyPr>
          <a:lstStyle/>
          <a:p>
            <a:pPr algn="r"/>
            <a:r>
              <a:rPr lang="zh-CN" altLang="en-US" sz="2000" b="1">
                <a:latin typeface="微软雅黑" panose="020B0503020204020204" pitchFamily="34" charset="-122"/>
                <a:ea typeface="微软雅黑" panose="020B0503020204020204" pitchFamily="34" charset="-122"/>
              </a:rPr>
              <a:t>功能四 </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自主躲避障碍</a:t>
            </a:r>
            <a:endParaRPr lang="zh-CN" altLang="en-US" sz="20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1417190" y="4900767"/>
            <a:ext cx="2585085" cy="398780"/>
          </a:xfrm>
          <a:prstGeom prst="rect">
            <a:avLst/>
          </a:prstGeom>
          <a:noFill/>
        </p:spPr>
        <p:txBody>
          <a:bodyPr wrap="none" rtlCol="0">
            <a:spAutoFit/>
          </a:bodyPr>
          <a:lstStyle/>
          <a:p>
            <a:pPr algn="r"/>
            <a:r>
              <a:rPr lang="zh-CN" altLang="en-US" sz="2000" b="1">
                <a:latin typeface="微软雅黑" panose="020B0503020204020204" pitchFamily="34" charset="-122"/>
                <a:ea typeface="微软雅黑" panose="020B0503020204020204" pitchFamily="34" charset="-122"/>
              </a:rPr>
              <a:t>功能五 </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语音交互</a:t>
            </a:r>
            <a:endParaRPr lang="zh-CN" altLang="en-US" sz="2000" b="1" dirty="0">
              <a:latin typeface="微软雅黑" panose="020B0503020204020204" pitchFamily="34" charset="-122"/>
              <a:ea typeface="微软雅黑" panose="020B0503020204020204" pitchFamily="34" charset="-122"/>
            </a:endParaRPr>
          </a:p>
        </p:txBody>
      </p:sp>
      <p:sp>
        <p:nvSpPr>
          <p:cNvPr id="6" name="椭圆 34"/>
          <p:cNvSpPr/>
          <p:nvPr/>
        </p:nvSpPr>
        <p:spPr>
          <a:xfrm rot="16200000">
            <a:off x="4190591" y="2978404"/>
            <a:ext cx="1221732" cy="1571219"/>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latin typeface="微软雅黑" panose="020B0503020204020204" pitchFamily="34" charset="-122"/>
              <a:ea typeface="微软雅黑" panose="020B0503020204020204" pitchFamily="34" charset="-122"/>
            </a:endParaRPr>
          </a:p>
        </p:txBody>
      </p:sp>
      <p:grpSp>
        <p:nvGrpSpPr>
          <p:cNvPr id="7" name="组合 6"/>
          <p:cNvGrpSpPr/>
          <p:nvPr/>
        </p:nvGrpSpPr>
        <p:grpSpPr>
          <a:xfrm rot="5400000">
            <a:off x="6134861" y="2973132"/>
            <a:ext cx="1203627" cy="1563792"/>
            <a:chOff x="4020870" y="2194485"/>
            <a:chExt cx="1102258" cy="1432090"/>
          </a:xfrm>
          <a:effectLst>
            <a:outerShdw blurRad="444500" dist="254000" dir="8100000" algn="tr" rotWithShape="0">
              <a:prstClr val="black">
                <a:alpha val="50000"/>
              </a:prstClr>
            </a:outerShdw>
          </a:effectLst>
        </p:grpSpPr>
        <p:sp>
          <p:nvSpPr>
            <p:cNvPr id="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tx1"/>
                </a:solidFill>
                <a:latin typeface="微软雅黑" panose="020B0503020204020204" pitchFamily="34" charset="-122"/>
                <a:ea typeface="微软雅黑" panose="020B0503020204020204" pitchFamily="34" charset="-122"/>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latin typeface="微软雅黑" panose="020B0503020204020204" pitchFamily="34" charset="-122"/>
                <a:ea typeface="微软雅黑" panose="020B0503020204020204" pitchFamily="34" charset="-122"/>
              </a:endParaRPr>
            </a:p>
          </p:txBody>
        </p:sp>
      </p:grpSp>
      <p:sp>
        <p:nvSpPr>
          <p:cNvPr id="10" name="椭圆 34"/>
          <p:cNvSpPr/>
          <p:nvPr/>
        </p:nvSpPr>
        <p:spPr>
          <a:xfrm rot="5400000">
            <a:off x="6111295" y="4432793"/>
            <a:ext cx="1221731" cy="1571217"/>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latin typeface="微软雅黑" panose="020B0503020204020204" pitchFamily="34" charset="-122"/>
              <a:ea typeface="微软雅黑" panose="020B0503020204020204" pitchFamily="34" charset="-122"/>
            </a:endParaRPr>
          </a:p>
        </p:txBody>
      </p:sp>
      <p:grpSp>
        <p:nvGrpSpPr>
          <p:cNvPr id="11" name="组合 10"/>
          <p:cNvGrpSpPr/>
          <p:nvPr/>
        </p:nvGrpSpPr>
        <p:grpSpPr>
          <a:xfrm rot="16200000">
            <a:off x="4241672" y="4401183"/>
            <a:ext cx="1203627" cy="1563792"/>
            <a:chOff x="4020870" y="2194485"/>
            <a:chExt cx="1102258" cy="1432090"/>
          </a:xfrm>
          <a:effectLst>
            <a:outerShdw blurRad="444500" dist="254000" dir="8100000" algn="tr" rotWithShape="0">
              <a:prstClr val="black">
                <a:alpha val="50000"/>
              </a:prstClr>
            </a:outerShdw>
          </a:effectLst>
        </p:grpSpPr>
        <p:sp>
          <p:nvSpPr>
            <p:cNvPr id="1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tx1"/>
                </a:solidFill>
                <a:latin typeface="微软雅黑" panose="020B0503020204020204" pitchFamily="34" charset="-122"/>
                <a:ea typeface="微软雅黑" panose="020B0503020204020204" pitchFamily="34" charset="-122"/>
              </a:endParaRPr>
            </a:p>
          </p:txBody>
        </p:sp>
        <p:sp>
          <p:nvSpPr>
            <p:cNvPr id="1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latin typeface="微软雅黑" panose="020B0503020204020204" pitchFamily="34" charset="-122"/>
                <a:ea typeface="微软雅黑" panose="020B0503020204020204" pitchFamily="34" charset="-122"/>
              </a:endParaRPr>
            </a:p>
          </p:txBody>
        </p:sp>
      </p:grpSp>
      <p:sp>
        <p:nvSpPr>
          <p:cNvPr id="14" name="TextBox 13"/>
          <p:cNvSpPr txBox="1"/>
          <p:nvPr/>
        </p:nvSpPr>
        <p:spPr>
          <a:xfrm>
            <a:off x="260985" y="5484495"/>
            <a:ext cx="3741420" cy="542290"/>
          </a:xfrm>
          <a:prstGeom prst="rect">
            <a:avLst/>
          </a:prstGeom>
          <a:noFill/>
        </p:spPr>
        <p:txBody>
          <a:bodyPr wrap="square" rtlCol="0">
            <a:spAutoFit/>
          </a:bodyPr>
          <a:lstStyle/>
          <a:p>
            <a:pPr>
              <a:defRPr/>
            </a:pPr>
            <a:r>
              <a:rPr lang="zh-CN" altLang="en-US" sz="1465">
                <a:latin typeface="微软雅黑" panose="020B0503020204020204" pitchFamily="34" charset="-122"/>
                <a:ea typeface="微软雅黑" panose="020B0503020204020204" pitchFamily="34" charset="-122"/>
              </a:rPr>
              <a:t>在执行动作时，出现语音播报。同时可以根据说话人的语音指令执行相关动作</a:t>
            </a:r>
            <a:endParaRPr lang="en-US" altLang="zh-CN" sz="1465" dirty="0">
              <a:latin typeface="微软雅黑" panose="020B0503020204020204" pitchFamily="34" charset="-122"/>
              <a:ea typeface="微软雅黑" panose="020B0503020204020204" pitchFamily="34" charset="-122"/>
            </a:endParaRPr>
          </a:p>
        </p:txBody>
      </p:sp>
      <p:sp>
        <p:nvSpPr>
          <p:cNvPr id="15" name="TextBox 14"/>
          <p:cNvSpPr txBox="1"/>
          <p:nvPr/>
        </p:nvSpPr>
        <p:spPr>
          <a:xfrm>
            <a:off x="260924" y="3585862"/>
            <a:ext cx="3754877" cy="995401"/>
          </a:xfrm>
          <a:prstGeom prst="rect">
            <a:avLst/>
          </a:prstGeom>
          <a:noFill/>
        </p:spPr>
        <p:txBody>
          <a:bodyPr wrap="square" rtlCol="0">
            <a:spAutoFit/>
          </a:bodyPr>
          <a:lstStyle/>
          <a:p>
            <a:pPr>
              <a:defRPr/>
            </a:pPr>
            <a:r>
              <a:rPr lang="zh-CN" altLang="en-US" sz="1465">
                <a:latin typeface="微软雅黑" panose="020B0503020204020204" pitchFamily="34" charset="-122"/>
                <a:ea typeface="微软雅黑" panose="020B0503020204020204" pitchFamily="34" charset="-122"/>
              </a:rPr>
              <a:t>小车根据视觉检测物体，并且根据检测到的视觉信息执行相应的动作。检测目标为交通信号灯、交警手势、信号牌三种。期望检测的</a:t>
            </a:r>
            <a:r>
              <a:rPr lang="en-US" altLang="zh-CN" sz="1465">
                <a:latin typeface="微软雅黑" panose="020B0503020204020204" pitchFamily="34" charset="-122"/>
                <a:ea typeface="微软雅黑" panose="020B0503020204020204" pitchFamily="34" charset="-122"/>
              </a:rPr>
              <a:t>map</a:t>
            </a:r>
            <a:r>
              <a:rPr lang="zh-CN" altLang="en-US" sz="1465">
                <a:latin typeface="微软雅黑" panose="020B0503020204020204" pitchFamily="34" charset="-122"/>
                <a:ea typeface="微软雅黑" panose="020B0503020204020204" pitchFamily="34" charset="-122"/>
              </a:rPr>
              <a:t>值达到</a:t>
            </a:r>
            <a:r>
              <a:rPr lang="en-US" altLang="zh-CN" sz="1465">
                <a:latin typeface="微软雅黑" panose="020B0503020204020204" pitchFamily="34" charset="-122"/>
                <a:ea typeface="微软雅黑" panose="020B0503020204020204" pitchFamily="34" charset="-122"/>
              </a:rPr>
              <a:t>85%</a:t>
            </a:r>
            <a:r>
              <a:rPr lang="zh-CN" altLang="en-US" sz="1465">
                <a:latin typeface="微软雅黑" panose="020B0503020204020204" pitchFamily="34" charset="-122"/>
                <a:ea typeface="微软雅黑" panose="020B0503020204020204" pitchFamily="34" charset="-122"/>
              </a:rPr>
              <a:t>及以上</a:t>
            </a:r>
            <a:endParaRPr lang="en-US" altLang="zh-CN" sz="1465" dirty="0">
              <a:latin typeface="微软雅黑" panose="020B0503020204020204" pitchFamily="34" charset="-122"/>
              <a:ea typeface="微软雅黑" panose="020B0503020204020204" pitchFamily="34" charset="-122"/>
            </a:endParaRPr>
          </a:p>
        </p:txBody>
      </p:sp>
      <p:sp>
        <p:nvSpPr>
          <p:cNvPr id="16" name="TextBox 15"/>
          <p:cNvSpPr txBox="1"/>
          <p:nvPr/>
        </p:nvSpPr>
        <p:spPr>
          <a:xfrm>
            <a:off x="7636054" y="5401322"/>
            <a:ext cx="3153054" cy="543867"/>
          </a:xfrm>
          <a:prstGeom prst="rect">
            <a:avLst/>
          </a:prstGeom>
          <a:noFill/>
        </p:spPr>
        <p:txBody>
          <a:bodyPr wrap="square" rtlCol="0">
            <a:spAutoFit/>
          </a:bodyPr>
          <a:lstStyle/>
          <a:p>
            <a:pPr>
              <a:defRPr/>
            </a:pPr>
            <a:r>
              <a:rPr lang="zh-CN" altLang="en-US" sz="1465">
                <a:latin typeface="微软雅黑" panose="020B0503020204020204" pitchFamily="34" charset="-122"/>
                <a:ea typeface="微软雅黑" panose="020B0503020204020204" pitchFamily="34" charset="-122"/>
              </a:rPr>
              <a:t>小车可以捕捉到行人信息，在行人移动过程中实现实时跟随</a:t>
            </a:r>
            <a:endParaRPr lang="en-US" altLang="zh-CN" sz="1465" dirty="0">
              <a:latin typeface="微软雅黑" panose="020B0503020204020204" pitchFamily="34" charset="-122"/>
              <a:ea typeface="微软雅黑" panose="020B0503020204020204" pitchFamily="34" charset="-122"/>
            </a:endParaRPr>
          </a:p>
        </p:txBody>
      </p:sp>
      <p:sp>
        <p:nvSpPr>
          <p:cNvPr id="17" name="TextBox 16"/>
          <p:cNvSpPr txBox="1"/>
          <p:nvPr/>
        </p:nvSpPr>
        <p:spPr>
          <a:xfrm>
            <a:off x="7625431" y="3611266"/>
            <a:ext cx="3560591" cy="543867"/>
          </a:xfrm>
          <a:prstGeom prst="rect">
            <a:avLst/>
          </a:prstGeom>
          <a:noFill/>
        </p:spPr>
        <p:txBody>
          <a:bodyPr wrap="square" rtlCol="0">
            <a:spAutoFit/>
          </a:bodyPr>
          <a:lstStyle/>
          <a:p>
            <a:pPr>
              <a:defRPr/>
            </a:pPr>
            <a:r>
              <a:rPr lang="zh-CN" altLang="en-US" sz="1465">
                <a:latin typeface="微软雅黑" panose="020B0503020204020204" pitchFamily="34" charset="-122"/>
                <a:ea typeface="微软雅黑" panose="020B0503020204020204" pitchFamily="34" charset="-122"/>
              </a:rPr>
              <a:t>小车可以感知到障碍物体，并且实现自主绕行</a:t>
            </a:r>
            <a:endParaRPr lang="en-US" altLang="zh-CN" sz="1465" dirty="0">
              <a:latin typeface="微软雅黑" panose="020B0503020204020204" pitchFamily="34" charset="-122"/>
              <a:ea typeface="微软雅黑" panose="020B0503020204020204" pitchFamily="34" charset="-122"/>
            </a:endParaRPr>
          </a:p>
        </p:txBody>
      </p:sp>
      <p:sp>
        <p:nvSpPr>
          <p:cNvPr id="18" name="TextBox 17"/>
          <p:cNvSpPr txBox="1"/>
          <p:nvPr/>
        </p:nvSpPr>
        <p:spPr>
          <a:xfrm>
            <a:off x="1403950" y="1863130"/>
            <a:ext cx="2611612" cy="400110"/>
          </a:xfrm>
          <a:prstGeom prst="rect">
            <a:avLst/>
          </a:prstGeom>
          <a:noFill/>
        </p:spPr>
        <p:txBody>
          <a:bodyPr wrap="none" rtlCol="0">
            <a:spAutoFit/>
          </a:bodyPr>
          <a:lstStyle/>
          <a:p>
            <a:pPr algn="r"/>
            <a:r>
              <a:rPr lang="zh-CN" altLang="en-US" sz="2000" b="1">
                <a:latin typeface="微软雅黑" panose="020B0503020204020204" pitchFamily="34" charset="-122"/>
                <a:ea typeface="微软雅黑" panose="020B0503020204020204" pitchFamily="34" charset="-122"/>
              </a:rPr>
              <a:t>功能一 </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运动控制</a:t>
            </a:r>
            <a:endParaRPr lang="zh-CN" altLang="en-US" sz="2000" b="1" dirty="0">
              <a:latin typeface="微软雅黑" panose="020B0503020204020204" pitchFamily="34" charset="-122"/>
              <a:ea typeface="微软雅黑" panose="020B0503020204020204" pitchFamily="34" charset="-122"/>
            </a:endParaRPr>
          </a:p>
        </p:txBody>
      </p:sp>
      <p:sp>
        <p:nvSpPr>
          <p:cNvPr id="19" name="TextBox 18"/>
          <p:cNvSpPr txBox="1"/>
          <p:nvPr/>
        </p:nvSpPr>
        <p:spPr>
          <a:xfrm>
            <a:off x="7635985" y="1863261"/>
            <a:ext cx="2611612" cy="400110"/>
          </a:xfrm>
          <a:prstGeom prst="rect">
            <a:avLst/>
          </a:prstGeom>
          <a:noFill/>
        </p:spPr>
        <p:txBody>
          <a:bodyPr wrap="none" rtlCol="0">
            <a:spAutoFit/>
          </a:bodyPr>
          <a:lstStyle/>
          <a:p>
            <a:pPr algn="r"/>
            <a:r>
              <a:rPr lang="zh-CN" altLang="en-US" sz="2000" b="1">
                <a:latin typeface="微软雅黑" panose="020B0503020204020204" pitchFamily="34" charset="-122"/>
                <a:ea typeface="微软雅黑" panose="020B0503020204020204" pitchFamily="34" charset="-122"/>
              </a:rPr>
              <a:t>功能二 </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路径规划</a:t>
            </a:r>
            <a:endParaRPr lang="zh-CN" altLang="en-US" sz="2000" b="1" dirty="0">
              <a:latin typeface="微软雅黑" panose="020B0503020204020204" pitchFamily="34" charset="-122"/>
              <a:ea typeface="微软雅黑" panose="020B0503020204020204" pitchFamily="34" charset="-122"/>
            </a:endParaRPr>
          </a:p>
        </p:txBody>
      </p:sp>
      <p:sp>
        <p:nvSpPr>
          <p:cNvPr id="20" name="椭圆 34"/>
          <p:cNvSpPr/>
          <p:nvPr/>
        </p:nvSpPr>
        <p:spPr>
          <a:xfrm rot="5400000">
            <a:off x="6132385" y="1552337"/>
            <a:ext cx="1221731" cy="1571217"/>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latin typeface="微软雅黑" panose="020B0503020204020204" pitchFamily="34" charset="-122"/>
              <a:ea typeface="微软雅黑" panose="020B0503020204020204" pitchFamily="34" charset="-122"/>
            </a:endParaRPr>
          </a:p>
        </p:txBody>
      </p:sp>
      <p:grpSp>
        <p:nvGrpSpPr>
          <p:cNvPr id="21" name="组合 20"/>
          <p:cNvGrpSpPr/>
          <p:nvPr/>
        </p:nvGrpSpPr>
        <p:grpSpPr>
          <a:xfrm rot="16200000">
            <a:off x="4262763" y="1520727"/>
            <a:ext cx="1203627" cy="1563792"/>
            <a:chOff x="4020870" y="2194485"/>
            <a:chExt cx="1102258" cy="1432090"/>
          </a:xfrm>
          <a:effectLst>
            <a:outerShdw blurRad="444500" dist="254000" dir="8100000" algn="tr" rotWithShape="0">
              <a:prstClr val="black">
                <a:alpha val="50000"/>
              </a:prstClr>
            </a:outerShdw>
          </a:effectLst>
        </p:grpSpPr>
        <p:sp>
          <p:nvSpPr>
            <p:cNvPr id="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tx1"/>
                </a:solidFill>
                <a:latin typeface="微软雅黑" panose="020B0503020204020204" pitchFamily="34" charset="-122"/>
                <a:ea typeface="微软雅黑" panose="020B0503020204020204" pitchFamily="34" charset="-122"/>
              </a:endParaRPr>
            </a:p>
          </p:txBody>
        </p:sp>
        <p:sp>
          <p:nvSpPr>
            <p:cNvPr id="2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latin typeface="微软雅黑" panose="020B0503020204020204" pitchFamily="34" charset="-122"/>
                <a:ea typeface="微软雅黑" panose="020B0503020204020204" pitchFamily="34" charset="-122"/>
              </a:endParaRPr>
            </a:p>
          </p:txBody>
        </p:sp>
      </p:grpSp>
      <p:sp>
        <p:nvSpPr>
          <p:cNvPr id="24" name="TextBox 23"/>
          <p:cNvSpPr txBox="1"/>
          <p:nvPr/>
        </p:nvSpPr>
        <p:spPr>
          <a:xfrm>
            <a:off x="7625437" y="2276872"/>
            <a:ext cx="3978960" cy="543867"/>
          </a:xfrm>
          <a:prstGeom prst="rect">
            <a:avLst/>
          </a:prstGeom>
          <a:noFill/>
        </p:spPr>
        <p:txBody>
          <a:bodyPr wrap="square" rtlCol="0">
            <a:spAutoFit/>
          </a:bodyPr>
          <a:lstStyle/>
          <a:p>
            <a:pPr>
              <a:defRPr/>
            </a:pPr>
            <a:r>
              <a:rPr lang="zh-CN" altLang="en-US" sz="1465">
                <a:latin typeface="微软雅黑" panose="020B0503020204020204" pitchFamily="34" charset="-122"/>
                <a:ea typeface="微软雅黑" panose="020B0503020204020204" pitchFamily="34" charset="-122"/>
              </a:rPr>
              <a:t>小车能对所在场景进行建模，根据建模出的场景进行路径的规划</a:t>
            </a:r>
            <a:endParaRPr lang="en-US" altLang="zh-CN" sz="1465" dirty="0">
              <a:latin typeface="微软雅黑" panose="020B0503020204020204" pitchFamily="34" charset="-122"/>
              <a:ea typeface="微软雅黑" panose="020B0503020204020204" pitchFamily="34" charset="-122"/>
            </a:endParaRPr>
          </a:p>
        </p:txBody>
      </p:sp>
      <p:sp>
        <p:nvSpPr>
          <p:cNvPr id="25" name="TextBox 24"/>
          <p:cNvSpPr txBox="1"/>
          <p:nvPr/>
        </p:nvSpPr>
        <p:spPr>
          <a:xfrm>
            <a:off x="741941" y="2298362"/>
            <a:ext cx="3283271" cy="318100"/>
          </a:xfrm>
          <a:prstGeom prst="rect">
            <a:avLst/>
          </a:prstGeom>
          <a:noFill/>
        </p:spPr>
        <p:txBody>
          <a:bodyPr wrap="none" rtlCol="0">
            <a:spAutoFit/>
          </a:bodyPr>
          <a:lstStyle/>
          <a:p>
            <a:pPr algn="r">
              <a:defRPr/>
            </a:pPr>
            <a:r>
              <a:rPr lang="zh-CN" altLang="en-US" sz="1465">
                <a:latin typeface="微软雅黑" panose="020B0503020204020204" pitchFamily="34" charset="-122"/>
                <a:ea typeface="微软雅黑" panose="020B0503020204020204" pitchFamily="34" charset="-122"/>
              </a:rPr>
              <a:t>通过代码实现对小车基本的运动控制</a:t>
            </a:r>
            <a:endParaRPr lang="en-US" altLang="zh-CN" sz="1465" dirty="0">
              <a:latin typeface="微软雅黑" panose="020B0503020204020204" pitchFamily="34" charset="-122"/>
              <a:ea typeface="微软雅黑" panose="020B0503020204020204" pitchFamily="34" charset="-122"/>
            </a:endParaRPr>
          </a:p>
        </p:txBody>
      </p:sp>
      <p:sp>
        <p:nvSpPr>
          <p:cNvPr id="26" name="KSO_Shape"/>
          <p:cNvSpPr/>
          <p:nvPr/>
        </p:nvSpPr>
        <p:spPr bwMode="auto">
          <a:xfrm>
            <a:off x="4690101" y="2010070"/>
            <a:ext cx="737995" cy="62729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C0000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sp>
        <p:nvSpPr>
          <p:cNvPr id="27" name="KSO_Shape"/>
          <p:cNvSpPr/>
          <p:nvPr/>
        </p:nvSpPr>
        <p:spPr bwMode="auto">
          <a:xfrm>
            <a:off x="4665602" y="3408128"/>
            <a:ext cx="694339" cy="695497"/>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sp>
        <p:nvSpPr>
          <p:cNvPr id="28" name="KSO_Shape"/>
          <p:cNvSpPr/>
          <p:nvPr/>
        </p:nvSpPr>
        <p:spPr bwMode="auto">
          <a:xfrm>
            <a:off x="4683340" y="4889855"/>
            <a:ext cx="689723" cy="594311"/>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rgbClr val="C00000"/>
          </a:solidFill>
          <a:ln>
            <a:noFill/>
          </a:ln>
        </p:spPr>
        <p:txBody>
          <a:bodyPr anchor="ctr">
            <a:scene3d>
              <a:camera prst="orthographicFront"/>
              <a:lightRig rig="threePt" dir="t"/>
            </a:scene3d>
            <a:sp3d>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sp>
        <p:nvSpPr>
          <p:cNvPr id="29" name="KSO_Shape"/>
          <p:cNvSpPr/>
          <p:nvPr/>
        </p:nvSpPr>
        <p:spPr bwMode="auto">
          <a:xfrm>
            <a:off x="6187189" y="2063316"/>
            <a:ext cx="796196" cy="546721"/>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sp>
        <p:nvSpPr>
          <p:cNvPr id="30" name="KSO_Shape"/>
          <p:cNvSpPr/>
          <p:nvPr/>
        </p:nvSpPr>
        <p:spPr bwMode="auto">
          <a:xfrm>
            <a:off x="6198688" y="3418368"/>
            <a:ext cx="697277" cy="69030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C0000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sp>
        <p:nvSpPr>
          <p:cNvPr id="31" name="KSO_Shape"/>
          <p:cNvSpPr/>
          <p:nvPr/>
        </p:nvSpPr>
        <p:spPr>
          <a:xfrm>
            <a:off x="6223696" y="4900846"/>
            <a:ext cx="640389" cy="640389"/>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cxnSp>
        <p:nvCxnSpPr>
          <p:cNvPr id="33" name="直接连接符 32"/>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TextBox 34"/>
          <p:cNvSpPr txBox="1"/>
          <p:nvPr/>
        </p:nvSpPr>
        <p:spPr>
          <a:xfrm>
            <a:off x="1211943" y="275107"/>
            <a:ext cx="1755609" cy="502766"/>
          </a:xfrm>
          <a:prstGeom prst="rect">
            <a:avLst/>
          </a:prstGeom>
          <a:noFill/>
        </p:spPr>
        <p:txBody>
          <a:bodyPr wrap="none" rtlCol="0">
            <a:spAutoFit/>
          </a:bodyPr>
          <a:lstStyle/>
          <a:p>
            <a:r>
              <a:rPr lang="zh-CN" altLang="en-US" sz="2665" spc="400">
                <a:latin typeface="方正兰亭细黑_GBK" pitchFamily="2" charset="-122"/>
                <a:ea typeface="方正兰亭细黑_GBK" pitchFamily="2" charset="-122"/>
              </a:rPr>
              <a:t>实现功能</a:t>
            </a:r>
            <a:endParaRPr lang="zh-CN" altLang="en-US" sz="2665" spc="400" dirty="0">
              <a:latin typeface="方正兰亭细黑_GBK" pitchFamily="2" charset="-122"/>
              <a:ea typeface="方正兰亭细黑_GBK" pitchFamily="2" charset="-122"/>
            </a:endParaRPr>
          </a:p>
        </p:txBody>
      </p:sp>
      <p:sp>
        <p:nvSpPr>
          <p:cNvPr id="36" name="TextBox 35"/>
          <p:cNvSpPr txBox="1"/>
          <p:nvPr/>
        </p:nvSpPr>
        <p:spPr>
          <a:xfrm>
            <a:off x="3187889" y="357181"/>
            <a:ext cx="1601721" cy="420564"/>
          </a:xfrm>
          <a:prstGeom prst="rect">
            <a:avLst/>
          </a:prstGeom>
          <a:noFill/>
        </p:spPr>
        <p:txBody>
          <a:bodyPr wrap="none" rtlCol="0">
            <a:spAutoFit/>
          </a:bodyPr>
          <a:lstStyle/>
          <a:p>
            <a:r>
              <a:rPr lang="en-US" altLang="zh-CN" sz="2135">
                <a:solidFill>
                  <a:srgbClr val="C00000"/>
                </a:solidFill>
                <a:latin typeface="Kozuka Gothic Pro R" pitchFamily="34" charset="-128"/>
                <a:ea typeface="Kozuka Gothic Pro R" pitchFamily="34" charset="-128"/>
              </a:rPr>
              <a:t>FUNCTION</a:t>
            </a:r>
            <a:endParaRPr lang="zh-CN" altLang="en-US" sz="2135" dirty="0">
              <a:solidFill>
                <a:srgbClr val="C00000"/>
              </a:solidFill>
              <a:latin typeface="Kozuka Gothic Pro R" pitchFamily="34" charset="-128"/>
              <a:ea typeface="Kozuka Gothic Pro R" pitchFamily="34" charset="-128"/>
            </a:endParaRPr>
          </a:p>
        </p:txBody>
      </p:sp>
      <p:cxnSp>
        <p:nvCxnSpPr>
          <p:cNvPr id="37" name="直接连接符 36"/>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500"/>
                                </p:stCondLst>
                                <p:childTnLst>
                                  <p:par>
                                    <p:cTn id="26" presetID="2" presetClass="entr" presetSubtype="8" fill="hold" nodeType="afterEffect" p14:presetBounceEnd="44000">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14:bounceEnd="44000">
                                          <p:cBhvr additive="base">
                                            <p:cTn id="28" dur="500" fill="hold"/>
                                            <p:tgtEl>
                                              <p:spTgt spid="21"/>
                                            </p:tgtEl>
                                            <p:attrNameLst>
                                              <p:attrName>ppt_x</p:attrName>
                                            </p:attrNameLst>
                                          </p:cBhvr>
                                          <p:tavLst>
                                            <p:tav tm="0">
                                              <p:val>
                                                <p:strVal val="0-#ppt_w/2"/>
                                              </p:val>
                                            </p:tav>
                                            <p:tav tm="100000">
                                              <p:val>
                                                <p:strVal val="#ppt_x"/>
                                              </p:val>
                                            </p:tav>
                                          </p:tavLst>
                                        </p:anim>
                                        <p:anim calcmode="lin" valueType="num" p14:bounceEnd="44000">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53" presetClass="entr" presetSubtype="528"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anim calcmode="lin" valueType="num">
                                          <p:cBhvr>
                                            <p:cTn id="35" dur="500" fill="hold"/>
                                            <p:tgtEl>
                                              <p:spTgt spid="26"/>
                                            </p:tgtEl>
                                            <p:attrNameLst>
                                              <p:attrName>ppt_x</p:attrName>
                                            </p:attrNameLst>
                                          </p:cBhvr>
                                          <p:tavLst>
                                            <p:tav tm="0">
                                              <p:val>
                                                <p:fltVal val="0.5"/>
                                              </p:val>
                                            </p:tav>
                                            <p:tav tm="100000">
                                              <p:val>
                                                <p:strVal val="#ppt_x"/>
                                              </p:val>
                                            </p:tav>
                                          </p:tavLst>
                                        </p:anim>
                                        <p:anim calcmode="lin" valueType="num">
                                          <p:cBhvr>
                                            <p:cTn id="36" dur="500" fill="hold"/>
                                            <p:tgtEl>
                                              <p:spTgt spid="26"/>
                                            </p:tgtEl>
                                            <p:attrNameLst>
                                              <p:attrName>ppt_y</p:attrName>
                                            </p:attrNameLst>
                                          </p:cBhvr>
                                          <p:tavLst>
                                            <p:tav tm="0">
                                              <p:val>
                                                <p:fltVal val="0.5"/>
                                              </p:val>
                                            </p:tav>
                                            <p:tav tm="100000">
                                              <p:val>
                                                <p:strVal val="#ppt_y"/>
                                              </p:val>
                                            </p:tav>
                                          </p:tavLst>
                                        </p:anim>
                                      </p:childTnLst>
                                    </p:cTn>
                                  </p:par>
                                  <p:par>
                                    <p:cTn id="37" presetID="12" presetClass="entr" presetSubtype="8" fill="hold" grpId="0" nodeType="withEffect">
                                      <p:stCondLst>
                                        <p:cond delay="20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300"/>
                                            <p:tgtEl>
                                              <p:spTgt spid="25"/>
                                            </p:tgtEl>
                                            <p:attrNameLst>
                                              <p:attrName>ppt_x</p:attrName>
                                            </p:attrNameLst>
                                          </p:cBhvr>
                                          <p:tavLst>
                                            <p:tav tm="0">
                                              <p:val>
                                                <p:strVal val="#ppt_x-#ppt_w*1.125000"/>
                                              </p:val>
                                            </p:tav>
                                            <p:tav tm="100000">
                                              <p:val>
                                                <p:strVal val="#ppt_x"/>
                                              </p:val>
                                            </p:tav>
                                          </p:tavLst>
                                        </p:anim>
                                        <p:animEffect transition="in" filter="wipe(right)">
                                          <p:cBhvr>
                                            <p:cTn id="40" dur="300"/>
                                            <p:tgtEl>
                                              <p:spTgt spid="25"/>
                                            </p:tgtEl>
                                          </p:cBhvr>
                                        </p:animEffect>
                                      </p:childTnLst>
                                    </p:cTn>
                                  </p:par>
                                  <p:par>
                                    <p:cTn id="41" presetID="12" presetClass="entr" presetSubtype="8" fill="hold" grpId="0" nodeType="withEffect">
                                      <p:stCondLst>
                                        <p:cond delay="2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300"/>
                                            <p:tgtEl>
                                              <p:spTgt spid="18"/>
                                            </p:tgtEl>
                                            <p:attrNameLst>
                                              <p:attrName>ppt_x</p:attrName>
                                            </p:attrNameLst>
                                          </p:cBhvr>
                                          <p:tavLst>
                                            <p:tav tm="0">
                                              <p:val>
                                                <p:strVal val="#ppt_x-#ppt_w*1.125000"/>
                                              </p:val>
                                            </p:tav>
                                            <p:tav tm="100000">
                                              <p:val>
                                                <p:strVal val="#ppt_x"/>
                                              </p:val>
                                            </p:tav>
                                          </p:tavLst>
                                        </p:anim>
                                        <p:animEffect transition="in" filter="wipe(right)">
                                          <p:cBhvr>
                                            <p:cTn id="44" dur="300"/>
                                            <p:tgtEl>
                                              <p:spTgt spid="18"/>
                                            </p:tgtEl>
                                          </p:cBhvr>
                                        </p:animEffect>
                                      </p:childTnLst>
                                    </p:cTn>
                                  </p:par>
                                </p:childTnLst>
                              </p:cTn>
                            </p:par>
                            <p:par>
                              <p:cTn id="45" fill="hold">
                                <p:stCondLst>
                                  <p:cond delay="2000"/>
                                </p:stCondLst>
                                <p:childTnLst>
                                  <p:par>
                                    <p:cTn id="46" presetID="2" presetClass="entr" presetSubtype="2" fill="hold" grpId="0" nodeType="afterEffect" p14:presetBounceEnd="44000">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14:bounceEnd="44000">
                                          <p:cBhvr additive="base">
                                            <p:cTn id="48" dur="500" fill="hold"/>
                                            <p:tgtEl>
                                              <p:spTgt spid="20"/>
                                            </p:tgtEl>
                                            <p:attrNameLst>
                                              <p:attrName>ppt_x</p:attrName>
                                            </p:attrNameLst>
                                          </p:cBhvr>
                                          <p:tavLst>
                                            <p:tav tm="0">
                                              <p:val>
                                                <p:strVal val="1+#ppt_w/2"/>
                                              </p:val>
                                            </p:tav>
                                            <p:tav tm="100000">
                                              <p:val>
                                                <p:strVal val="#ppt_x"/>
                                              </p:val>
                                            </p:tav>
                                          </p:tavLst>
                                        </p:anim>
                                        <p:anim calcmode="lin" valueType="num" p14:bounceEnd="44000">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53" presetClass="entr" presetSubtype="528"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anim calcmode="lin" valueType="num">
                                          <p:cBhvr>
                                            <p:cTn id="56" dur="500" fill="hold"/>
                                            <p:tgtEl>
                                              <p:spTgt spid="29"/>
                                            </p:tgtEl>
                                            <p:attrNameLst>
                                              <p:attrName>ppt_x</p:attrName>
                                            </p:attrNameLst>
                                          </p:cBhvr>
                                          <p:tavLst>
                                            <p:tav tm="0">
                                              <p:val>
                                                <p:fltVal val="0.5"/>
                                              </p:val>
                                            </p:tav>
                                            <p:tav tm="100000">
                                              <p:val>
                                                <p:strVal val="#ppt_x"/>
                                              </p:val>
                                            </p:tav>
                                          </p:tavLst>
                                        </p:anim>
                                        <p:anim calcmode="lin" valueType="num">
                                          <p:cBhvr>
                                            <p:cTn id="57" dur="500" fill="hold"/>
                                            <p:tgtEl>
                                              <p:spTgt spid="29"/>
                                            </p:tgtEl>
                                            <p:attrNameLst>
                                              <p:attrName>ppt_y</p:attrName>
                                            </p:attrNameLst>
                                          </p:cBhvr>
                                          <p:tavLst>
                                            <p:tav tm="0">
                                              <p:val>
                                                <p:fltVal val="0.5"/>
                                              </p:val>
                                            </p:tav>
                                            <p:tav tm="100000">
                                              <p:val>
                                                <p:strVal val="#ppt_y"/>
                                              </p:val>
                                            </p:tav>
                                          </p:tavLst>
                                        </p:anim>
                                      </p:childTnLst>
                                    </p:cTn>
                                  </p:par>
                                  <p:par>
                                    <p:cTn id="58" presetID="12" presetClass="entr" presetSubtype="2" fill="hold" grpId="0" nodeType="withEffect">
                                      <p:stCondLst>
                                        <p:cond delay="20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300"/>
                                            <p:tgtEl>
                                              <p:spTgt spid="19"/>
                                            </p:tgtEl>
                                            <p:attrNameLst>
                                              <p:attrName>ppt_x</p:attrName>
                                            </p:attrNameLst>
                                          </p:cBhvr>
                                          <p:tavLst>
                                            <p:tav tm="0">
                                              <p:val>
                                                <p:strVal val="#ppt_x+#ppt_w*1.125000"/>
                                              </p:val>
                                            </p:tav>
                                            <p:tav tm="100000">
                                              <p:val>
                                                <p:strVal val="#ppt_x"/>
                                              </p:val>
                                            </p:tav>
                                          </p:tavLst>
                                        </p:anim>
                                        <p:animEffect transition="in" filter="wipe(left)">
                                          <p:cBhvr>
                                            <p:cTn id="61" dur="300"/>
                                            <p:tgtEl>
                                              <p:spTgt spid="19"/>
                                            </p:tgtEl>
                                          </p:cBhvr>
                                        </p:animEffect>
                                      </p:childTnLst>
                                    </p:cTn>
                                  </p:par>
                                  <p:par>
                                    <p:cTn id="62" presetID="12" presetClass="entr" presetSubtype="2" fill="hold" grpId="0" nodeType="withEffect">
                                      <p:stCondLst>
                                        <p:cond delay="20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300"/>
                                            <p:tgtEl>
                                              <p:spTgt spid="24"/>
                                            </p:tgtEl>
                                            <p:attrNameLst>
                                              <p:attrName>ppt_x</p:attrName>
                                            </p:attrNameLst>
                                          </p:cBhvr>
                                          <p:tavLst>
                                            <p:tav tm="0">
                                              <p:val>
                                                <p:strVal val="#ppt_x+#ppt_w*1.125000"/>
                                              </p:val>
                                            </p:tav>
                                            <p:tav tm="100000">
                                              <p:val>
                                                <p:strVal val="#ppt_x"/>
                                              </p:val>
                                            </p:tav>
                                          </p:tavLst>
                                        </p:anim>
                                        <p:animEffect transition="in" filter="wipe(left)">
                                          <p:cBhvr>
                                            <p:cTn id="65" dur="300"/>
                                            <p:tgtEl>
                                              <p:spTgt spid="24"/>
                                            </p:tgtEl>
                                          </p:cBhvr>
                                        </p:animEffect>
                                      </p:childTnLst>
                                    </p:cTn>
                                  </p:par>
                                </p:childTnLst>
                              </p:cTn>
                            </p:par>
                            <p:par>
                              <p:cTn id="66" fill="hold">
                                <p:stCondLst>
                                  <p:cond delay="3000"/>
                                </p:stCondLst>
                                <p:childTnLst>
                                  <p:par>
                                    <p:cTn id="67" presetID="2" presetClass="entr" presetSubtype="8" fill="hold" grpId="0" nodeType="afterEffect" p14:presetBounceEnd="44000">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14:bounceEnd="44000">
                                          <p:cBhvr additive="base">
                                            <p:cTn id="69" dur="500" fill="hold"/>
                                            <p:tgtEl>
                                              <p:spTgt spid="6"/>
                                            </p:tgtEl>
                                            <p:attrNameLst>
                                              <p:attrName>ppt_x</p:attrName>
                                            </p:attrNameLst>
                                          </p:cBhvr>
                                          <p:tavLst>
                                            <p:tav tm="0">
                                              <p:val>
                                                <p:strVal val="0-#ppt_w/2"/>
                                              </p:val>
                                            </p:tav>
                                            <p:tav tm="100000">
                                              <p:val>
                                                <p:strVal val="#ppt_x"/>
                                              </p:val>
                                            </p:tav>
                                          </p:tavLst>
                                        </p:anim>
                                        <p:anim calcmode="lin" valueType="num" p14:bounceEnd="44000">
                                          <p:cBhvr additive="base">
                                            <p:cTn id="70" dur="500" fill="hold"/>
                                            <p:tgtEl>
                                              <p:spTgt spid="6"/>
                                            </p:tgtEl>
                                            <p:attrNameLst>
                                              <p:attrName>ppt_y</p:attrName>
                                            </p:attrNameLst>
                                          </p:cBhvr>
                                          <p:tavLst>
                                            <p:tav tm="0">
                                              <p:val>
                                                <p:strVal val="#ppt_y"/>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p:cTn id="73" dur="500" fill="hold"/>
                                            <p:tgtEl>
                                              <p:spTgt spid="27"/>
                                            </p:tgtEl>
                                            <p:attrNameLst>
                                              <p:attrName>ppt_w</p:attrName>
                                            </p:attrNameLst>
                                          </p:cBhvr>
                                          <p:tavLst>
                                            <p:tav tm="0">
                                              <p:val>
                                                <p:fltVal val="0"/>
                                              </p:val>
                                            </p:tav>
                                            <p:tav tm="100000">
                                              <p:val>
                                                <p:strVal val="#ppt_w"/>
                                              </p:val>
                                            </p:tav>
                                          </p:tavLst>
                                        </p:anim>
                                        <p:anim calcmode="lin" valueType="num">
                                          <p:cBhvr>
                                            <p:cTn id="74" dur="500" fill="hold"/>
                                            <p:tgtEl>
                                              <p:spTgt spid="27"/>
                                            </p:tgtEl>
                                            <p:attrNameLst>
                                              <p:attrName>ppt_h</p:attrName>
                                            </p:attrNameLst>
                                          </p:cBhvr>
                                          <p:tavLst>
                                            <p:tav tm="0">
                                              <p:val>
                                                <p:fltVal val="0"/>
                                              </p:val>
                                            </p:tav>
                                            <p:tav tm="100000">
                                              <p:val>
                                                <p:strVal val="#ppt_h"/>
                                              </p:val>
                                            </p:tav>
                                          </p:tavLst>
                                        </p:anim>
                                        <p:animEffect transition="in" filter="fade">
                                          <p:cBhvr>
                                            <p:cTn id="75" dur="500"/>
                                            <p:tgtEl>
                                              <p:spTgt spid="27"/>
                                            </p:tgtEl>
                                          </p:cBhvr>
                                        </p:animEffect>
                                        <p:anim calcmode="lin" valueType="num">
                                          <p:cBhvr>
                                            <p:cTn id="76" dur="500" fill="hold"/>
                                            <p:tgtEl>
                                              <p:spTgt spid="27"/>
                                            </p:tgtEl>
                                            <p:attrNameLst>
                                              <p:attrName>ppt_x</p:attrName>
                                            </p:attrNameLst>
                                          </p:cBhvr>
                                          <p:tavLst>
                                            <p:tav tm="0">
                                              <p:val>
                                                <p:fltVal val="0.5"/>
                                              </p:val>
                                            </p:tav>
                                            <p:tav tm="100000">
                                              <p:val>
                                                <p:strVal val="#ppt_x"/>
                                              </p:val>
                                            </p:tav>
                                          </p:tavLst>
                                        </p:anim>
                                        <p:anim calcmode="lin" valueType="num">
                                          <p:cBhvr>
                                            <p:cTn id="77" dur="500" fill="hold"/>
                                            <p:tgtEl>
                                              <p:spTgt spid="27"/>
                                            </p:tgtEl>
                                            <p:attrNameLst>
                                              <p:attrName>ppt_y</p:attrName>
                                            </p:attrNameLst>
                                          </p:cBhvr>
                                          <p:tavLst>
                                            <p:tav tm="0">
                                              <p:val>
                                                <p:fltVal val="0.5"/>
                                              </p:val>
                                            </p:tav>
                                            <p:tav tm="100000">
                                              <p:val>
                                                <p:strVal val="#ppt_y"/>
                                              </p:val>
                                            </p:tav>
                                          </p:tavLst>
                                        </p:anim>
                                      </p:childTnLst>
                                    </p:cTn>
                                  </p:par>
                                  <p:par>
                                    <p:cTn id="78" presetID="12" presetClass="entr" presetSubtype="8" fill="hold" grpId="0" nodeType="withEffect">
                                      <p:stCondLst>
                                        <p:cond delay="200"/>
                                      </p:stCondLst>
                                      <p:childTnLst>
                                        <p:set>
                                          <p:cBhvr>
                                            <p:cTn id="79" dur="1" fill="hold">
                                              <p:stCondLst>
                                                <p:cond delay="0"/>
                                              </p:stCondLst>
                                            </p:cTn>
                                            <p:tgtEl>
                                              <p:spTgt spid="2"/>
                                            </p:tgtEl>
                                            <p:attrNameLst>
                                              <p:attrName>style.visibility</p:attrName>
                                            </p:attrNameLst>
                                          </p:cBhvr>
                                          <p:to>
                                            <p:strVal val="visible"/>
                                          </p:to>
                                        </p:set>
                                        <p:anim calcmode="lin" valueType="num">
                                          <p:cBhvr additive="base">
                                            <p:cTn id="80" dur="300"/>
                                            <p:tgtEl>
                                              <p:spTgt spid="2"/>
                                            </p:tgtEl>
                                            <p:attrNameLst>
                                              <p:attrName>ppt_x</p:attrName>
                                            </p:attrNameLst>
                                          </p:cBhvr>
                                          <p:tavLst>
                                            <p:tav tm="0">
                                              <p:val>
                                                <p:strVal val="#ppt_x-#ppt_w*1.125000"/>
                                              </p:val>
                                            </p:tav>
                                            <p:tav tm="100000">
                                              <p:val>
                                                <p:strVal val="#ppt_x"/>
                                              </p:val>
                                            </p:tav>
                                          </p:tavLst>
                                        </p:anim>
                                        <p:animEffect transition="in" filter="wipe(right)">
                                          <p:cBhvr>
                                            <p:cTn id="81" dur="300"/>
                                            <p:tgtEl>
                                              <p:spTgt spid="2"/>
                                            </p:tgtEl>
                                          </p:cBhvr>
                                        </p:animEffect>
                                      </p:childTnLst>
                                    </p:cTn>
                                  </p:par>
                                  <p:par>
                                    <p:cTn id="82" presetID="12" presetClass="entr" presetSubtype="8" fill="hold" grpId="0" nodeType="withEffect">
                                      <p:stCondLst>
                                        <p:cond delay="20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300"/>
                                            <p:tgtEl>
                                              <p:spTgt spid="15"/>
                                            </p:tgtEl>
                                            <p:attrNameLst>
                                              <p:attrName>ppt_x</p:attrName>
                                            </p:attrNameLst>
                                          </p:cBhvr>
                                          <p:tavLst>
                                            <p:tav tm="0">
                                              <p:val>
                                                <p:strVal val="#ppt_x-#ppt_w*1.125000"/>
                                              </p:val>
                                            </p:tav>
                                            <p:tav tm="100000">
                                              <p:val>
                                                <p:strVal val="#ppt_x"/>
                                              </p:val>
                                            </p:tav>
                                          </p:tavLst>
                                        </p:anim>
                                        <p:animEffect transition="in" filter="wipe(right)">
                                          <p:cBhvr>
                                            <p:cTn id="85" dur="300"/>
                                            <p:tgtEl>
                                              <p:spTgt spid="15"/>
                                            </p:tgtEl>
                                          </p:cBhvr>
                                        </p:animEffect>
                                      </p:childTnLst>
                                    </p:cTn>
                                  </p:par>
                                </p:childTnLst>
                              </p:cTn>
                            </p:par>
                            <p:par>
                              <p:cTn id="86" fill="hold">
                                <p:stCondLst>
                                  <p:cond delay="3500"/>
                                </p:stCondLst>
                                <p:childTnLst>
                                  <p:par>
                                    <p:cTn id="87" presetID="2" presetClass="entr" presetSubtype="2" fill="hold" nodeType="afterEffect" p14:presetBounceEnd="44000">
                                      <p:stCondLst>
                                        <p:cond delay="0"/>
                                      </p:stCondLst>
                                      <p:childTnLst>
                                        <p:set>
                                          <p:cBhvr>
                                            <p:cTn id="88" dur="1" fill="hold">
                                              <p:stCondLst>
                                                <p:cond delay="0"/>
                                              </p:stCondLst>
                                            </p:cTn>
                                            <p:tgtEl>
                                              <p:spTgt spid="7"/>
                                            </p:tgtEl>
                                            <p:attrNameLst>
                                              <p:attrName>style.visibility</p:attrName>
                                            </p:attrNameLst>
                                          </p:cBhvr>
                                          <p:to>
                                            <p:strVal val="visible"/>
                                          </p:to>
                                        </p:set>
                                        <p:anim calcmode="lin" valueType="num" p14:bounceEnd="44000">
                                          <p:cBhvr additive="base">
                                            <p:cTn id="89" dur="500" fill="hold"/>
                                            <p:tgtEl>
                                              <p:spTgt spid="7"/>
                                            </p:tgtEl>
                                            <p:attrNameLst>
                                              <p:attrName>ppt_x</p:attrName>
                                            </p:attrNameLst>
                                          </p:cBhvr>
                                          <p:tavLst>
                                            <p:tav tm="0">
                                              <p:val>
                                                <p:strVal val="1+#ppt_w/2"/>
                                              </p:val>
                                            </p:tav>
                                            <p:tav tm="100000">
                                              <p:val>
                                                <p:strVal val="#ppt_x"/>
                                              </p:val>
                                            </p:tav>
                                          </p:tavLst>
                                        </p:anim>
                                        <p:anim calcmode="lin" valueType="num" p14:bounceEnd="44000">
                                          <p:cBhvr additive="base">
                                            <p:cTn id="90" dur="500" fill="hold"/>
                                            <p:tgtEl>
                                              <p:spTgt spid="7"/>
                                            </p:tgtEl>
                                            <p:attrNameLst>
                                              <p:attrName>ppt_y</p:attrName>
                                            </p:attrNameLst>
                                          </p:cBhvr>
                                          <p:tavLst>
                                            <p:tav tm="0">
                                              <p:val>
                                                <p:strVal val="#ppt_y"/>
                                              </p:val>
                                            </p:tav>
                                            <p:tav tm="100000">
                                              <p:val>
                                                <p:strVal val="#ppt_y"/>
                                              </p:val>
                                            </p:tav>
                                          </p:tavLst>
                                        </p:anim>
                                      </p:childTnLst>
                                    </p:cTn>
                                  </p:par>
                                  <p:par>
                                    <p:cTn id="91" presetID="53" presetClass="entr" presetSubtype="528"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p:cTn id="93" dur="500" fill="hold"/>
                                            <p:tgtEl>
                                              <p:spTgt spid="30"/>
                                            </p:tgtEl>
                                            <p:attrNameLst>
                                              <p:attrName>ppt_w</p:attrName>
                                            </p:attrNameLst>
                                          </p:cBhvr>
                                          <p:tavLst>
                                            <p:tav tm="0">
                                              <p:val>
                                                <p:fltVal val="0"/>
                                              </p:val>
                                            </p:tav>
                                            <p:tav tm="100000">
                                              <p:val>
                                                <p:strVal val="#ppt_w"/>
                                              </p:val>
                                            </p:tav>
                                          </p:tavLst>
                                        </p:anim>
                                        <p:anim calcmode="lin" valueType="num">
                                          <p:cBhvr>
                                            <p:cTn id="94" dur="500" fill="hold"/>
                                            <p:tgtEl>
                                              <p:spTgt spid="30"/>
                                            </p:tgtEl>
                                            <p:attrNameLst>
                                              <p:attrName>ppt_h</p:attrName>
                                            </p:attrNameLst>
                                          </p:cBhvr>
                                          <p:tavLst>
                                            <p:tav tm="0">
                                              <p:val>
                                                <p:fltVal val="0"/>
                                              </p:val>
                                            </p:tav>
                                            <p:tav tm="100000">
                                              <p:val>
                                                <p:strVal val="#ppt_h"/>
                                              </p:val>
                                            </p:tav>
                                          </p:tavLst>
                                        </p:anim>
                                        <p:animEffect transition="in" filter="fade">
                                          <p:cBhvr>
                                            <p:cTn id="95" dur="500"/>
                                            <p:tgtEl>
                                              <p:spTgt spid="30"/>
                                            </p:tgtEl>
                                          </p:cBhvr>
                                        </p:animEffect>
                                        <p:anim calcmode="lin" valueType="num">
                                          <p:cBhvr>
                                            <p:cTn id="96" dur="500" fill="hold"/>
                                            <p:tgtEl>
                                              <p:spTgt spid="30"/>
                                            </p:tgtEl>
                                            <p:attrNameLst>
                                              <p:attrName>ppt_x</p:attrName>
                                            </p:attrNameLst>
                                          </p:cBhvr>
                                          <p:tavLst>
                                            <p:tav tm="0">
                                              <p:val>
                                                <p:fltVal val="0.5"/>
                                              </p:val>
                                            </p:tav>
                                            <p:tav tm="100000">
                                              <p:val>
                                                <p:strVal val="#ppt_x"/>
                                              </p:val>
                                            </p:tav>
                                          </p:tavLst>
                                        </p:anim>
                                        <p:anim calcmode="lin" valueType="num">
                                          <p:cBhvr>
                                            <p:cTn id="97" dur="500" fill="hold"/>
                                            <p:tgtEl>
                                              <p:spTgt spid="30"/>
                                            </p:tgtEl>
                                            <p:attrNameLst>
                                              <p:attrName>ppt_y</p:attrName>
                                            </p:attrNameLst>
                                          </p:cBhvr>
                                          <p:tavLst>
                                            <p:tav tm="0">
                                              <p:val>
                                                <p:fltVal val="0.5"/>
                                              </p:val>
                                            </p:tav>
                                            <p:tav tm="100000">
                                              <p:val>
                                                <p:strVal val="#ppt_y"/>
                                              </p:val>
                                            </p:tav>
                                          </p:tavLst>
                                        </p:anim>
                                      </p:childTnLst>
                                    </p:cTn>
                                  </p:par>
                                  <p:par>
                                    <p:cTn id="98" presetID="12" presetClass="entr" presetSubtype="2" fill="hold" grpId="0" nodeType="withEffect">
                                      <p:stCondLst>
                                        <p:cond delay="200"/>
                                      </p:stCondLst>
                                      <p:childTnLst>
                                        <p:set>
                                          <p:cBhvr>
                                            <p:cTn id="99" dur="1" fill="hold">
                                              <p:stCondLst>
                                                <p:cond delay="0"/>
                                              </p:stCondLst>
                                            </p:cTn>
                                            <p:tgtEl>
                                              <p:spTgt spid="4"/>
                                            </p:tgtEl>
                                            <p:attrNameLst>
                                              <p:attrName>style.visibility</p:attrName>
                                            </p:attrNameLst>
                                          </p:cBhvr>
                                          <p:to>
                                            <p:strVal val="visible"/>
                                          </p:to>
                                        </p:set>
                                        <p:anim calcmode="lin" valueType="num">
                                          <p:cBhvr additive="base">
                                            <p:cTn id="100" dur="300"/>
                                            <p:tgtEl>
                                              <p:spTgt spid="4"/>
                                            </p:tgtEl>
                                            <p:attrNameLst>
                                              <p:attrName>ppt_x</p:attrName>
                                            </p:attrNameLst>
                                          </p:cBhvr>
                                          <p:tavLst>
                                            <p:tav tm="0">
                                              <p:val>
                                                <p:strVal val="#ppt_x+#ppt_w*1.125000"/>
                                              </p:val>
                                            </p:tav>
                                            <p:tav tm="100000">
                                              <p:val>
                                                <p:strVal val="#ppt_x"/>
                                              </p:val>
                                            </p:tav>
                                          </p:tavLst>
                                        </p:anim>
                                        <p:animEffect transition="in" filter="wipe(left)">
                                          <p:cBhvr>
                                            <p:cTn id="101" dur="300"/>
                                            <p:tgtEl>
                                              <p:spTgt spid="4"/>
                                            </p:tgtEl>
                                          </p:cBhvr>
                                        </p:animEffect>
                                      </p:childTnLst>
                                    </p:cTn>
                                  </p:par>
                                  <p:par>
                                    <p:cTn id="102" presetID="12" presetClass="entr" presetSubtype="2" fill="hold" grpId="0" nodeType="withEffect">
                                      <p:stCondLst>
                                        <p:cond delay="200"/>
                                      </p:stCondLst>
                                      <p:childTnLst>
                                        <p:set>
                                          <p:cBhvr>
                                            <p:cTn id="103" dur="1" fill="hold">
                                              <p:stCondLst>
                                                <p:cond delay="0"/>
                                              </p:stCondLst>
                                            </p:cTn>
                                            <p:tgtEl>
                                              <p:spTgt spid="17"/>
                                            </p:tgtEl>
                                            <p:attrNameLst>
                                              <p:attrName>style.visibility</p:attrName>
                                            </p:attrNameLst>
                                          </p:cBhvr>
                                          <p:to>
                                            <p:strVal val="visible"/>
                                          </p:to>
                                        </p:set>
                                        <p:anim calcmode="lin" valueType="num">
                                          <p:cBhvr additive="base">
                                            <p:cTn id="104" dur="300"/>
                                            <p:tgtEl>
                                              <p:spTgt spid="17"/>
                                            </p:tgtEl>
                                            <p:attrNameLst>
                                              <p:attrName>ppt_x</p:attrName>
                                            </p:attrNameLst>
                                          </p:cBhvr>
                                          <p:tavLst>
                                            <p:tav tm="0">
                                              <p:val>
                                                <p:strVal val="#ppt_x+#ppt_w*1.125000"/>
                                              </p:val>
                                            </p:tav>
                                            <p:tav tm="100000">
                                              <p:val>
                                                <p:strVal val="#ppt_x"/>
                                              </p:val>
                                            </p:tav>
                                          </p:tavLst>
                                        </p:anim>
                                        <p:animEffect transition="in" filter="wipe(left)">
                                          <p:cBhvr>
                                            <p:cTn id="105" dur="300"/>
                                            <p:tgtEl>
                                              <p:spTgt spid="17"/>
                                            </p:tgtEl>
                                          </p:cBhvr>
                                        </p:animEffect>
                                      </p:childTnLst>
                                    </p:cTn>
                                  </p:par>
                                </p:childTnLst>
                              </p:cTn>
                            </p:par>
                            <p:par>
                              <p:cTn id="106" fill="hold">
                                <p:stCondLst>
                                  <p:cond delay="4000"/>
                                </p:stCondLst>
                                <p:childTnLst>
                                  <p:par>
                                    <p:cTn id="107" presetID="2" presetClass="entr" presetSubtype="8" fill="hold" nodeType="afterEffect" p14:presetBounceEnd="44000">
                                      <p:stCondLst>
                                        <p:cond delay="0"/>
                                      </p:stCondLst>
                                      <p:childTnLst>
                                        <p:set>
                                          <p:cBhvr>
                                            <p:cTn id="108" dur="1" fill="hold">
                                              <p:stCondLst>
                                                <p:cond delay="0"/>
                                              </p:stCondLst>
                                            </p:cTn>
                                            <p:tgtEl>
                                              <p:spTgt spid="11"/>
                                            </p:tgtEl>
                                            <p:attrNameLst>
                                              <p:attrName>style.visibility</p:attrName>
                                            </p:attrNameLst>
                                          </p:cBhvr>
                                          <p:to>
                                            <p:strVal val="visible"/>
                                          </p:to>
                                        </p:set>
                                        <p:anim calcmode="lin" valueType="num" p14:bounceEnd="44000">
                                          <p:cBhvr additive="base">
                                            <p:cTn id="109" dur="500" fill="hold"/>
                                            <p:tgtEl>
                                              <p:spTgt spid="11"/>
                                            </p:tgtEl>
                                            <p:attrNameLst>
                                              <p:attrName>ppt_x</p:attrName>
                                            </p:attrNameLst>
                                          </p:cBhvr>
                                          <p:tavLst>
                                            <p:tav tm="0">
                                              <p:val>
                                                <p:strVal val="0-#ppt_w/2"/>
                                              </p:val>
                                            </p:tav>
                                            <p:tav tm="100000">
                                              <p:val>
                                                <p:strVal val="#ppt_x"/>
                                              </p:val>
                                            </p:tav>
                                          </p:tavLst>
                                        </p:anim>
                                        <p:anim calcmode="lin" valueType="num" p14:bounceEnd="44000">
                                          <p:cBhvr additive="base">
                                            <p:cTn id="110" dur="500" fill="hold"/>
                                            <p:tgtEl>
                                              <p:spTgt spid="11"/>
                                            </p:tgtEl>
                                            <p:attrNameLst>
                                              <p:attrName>ppt_y</p:attrName>
                                            </p:attrNameLst>
                                          </p:cBhvr>
                                          <p:tavLst>
                                            <p:tav tm="0">
                                              <p:val>
                                                <p:strVal val="#ppt_y"/>
                                              </p:val>
                                            </p:tav>
                                            <p:tav tm="100000">
                                              <p:val>
                                                <p:strVal val="#ppt_y"/>
                                              </p:val>
                                            </p:tav>
                                          </p:tavLst>
                                        </p:anim>
                                      </p:childTnLst>
                                    </p:cTn>
                                  </p:par>
                                  <p:par>
                                    <p:cTn id="111" presetID="53" presetClass="entr" presetSubtype="528"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p:cTn id="113" dur="500" fill="hold"/>
                                            <p:tgtEl>
                                              <p:spTgt spid="28"/>
                                            </p:tgtEl>
                                            <p:attrNameLst>
                                              <p:attrName>ppt_w</p:attrName>
                                            </p:attrNameLst>
                                          </p:cBhvr>
                                          <p:tavLst>
                                            <p:tav tm="0">
                                              <p:val>
                                                <p:fltVal val="0"/>
                                              </p:val>
                                            </p:tav>
                                            <p:tav tm="100000">
                                              <p:val>
                                                <p:strVal val="#ppt_w"/>
                                              </p:val>
                                            </p:tav>
                                          </p:tavLst>
                                        </p:anim>
                                        <p:anim calcmode="lin" valueType="num">
                                          <p:cBhvr>
                                            <p:cTn id="114" dur="500" fill="hold"/>
                                            <p:tgtEl>
                                              <p:spTgt spid="28"/>
                                            </p:tgtEl>
                                            <p:attrNameLst>
                                              <p:attrName>ppt_h</p:attrName>
                                            </p:attrNameLst>
                                          </p:cBhvr>
                                          <p:tavLst>
                                            <p:tav tm="0">
                                              <p:val>
                                                <p:fltVal val="0"/>
                                              </p:val>
                                            </p:tav>
                                            <p:tav tm="100000">
                                              <p:val>
                                                <p:strVal val="#ppt_h"/>
                                              </p:val>
                                            </p:tav>
                                          </p:tavLst>
                                        </p:anim>
                                        <p:animEffect transition="in" filter="fade">
                                          <p:cBhvr>
                                            <p:cTn id="115" dur="500"/>
                                            <p:tgtEl>
                                              <p:spTgt spid="28"/>
                                            </p:tgtEl>
                                          </p:cBhvr>
                                        </p:animEffect>
                                        <p:anim calcmode="lin" valueType="num">
                                          <p:cBhvr>
                                            <p:cTn id="116" dur="500" fill="hold"/>
                                            <p:tgtEl>
                                              <p:spTgt spid="28"/>
                                            </p:tgtEl>
                                            <p:attrNameLst>
                                              <p:attrName>ppt_x</p:attrName>
                                            </p:attrNameLst>
                                          </p:cBhvr>
                                          <p:tavLst>
                                            <p:tav tm="0">
                                              <p:val>
                                                <p:fltVal val="0.5"/>
                                              </p:val>
                                            </p:tav>
                                            <p:tav tm="100000">
                                              <p:val>
                                                <p:strVal val="#ppt_x"/>
                                              </p:val>
                                            </p:tav>
                                          </p:tavLst>
                                        </p:anim>
                                        <p:anim calcmode="lin" valueType="num">
                                          <p:cBhvr>
                                            <p:cTn id="117" dur="500" fill="hold"/>
                                            <p:tgtEl>
                                              <p:spTgt spid="28"/>
                                            </p:tgtEl>
                                            <p:attrNameLst>
                                              <p:attrName>ppt_y</p:attrName>
                                            </p:attrNameLst>
                                          </p:cBhvr>
                                          <p:tavLst>
                                            <p:tav tm="0">
                                              <p:val>
                                                <p:fltVal val="0.5"/>
                                              </p:val>
                                            </p:tav>
                                            <p:tav tm="100000">
                                              <p:val>
                                                <p:strVal val="#ppt_y"/>
                                              </p:val>
                                            </p:tav>
                                          </p:tavLst>
                                        </p:anim>
                                      </p:childTnLst>
                                    </p:cTn>
                                  </p:par>
                                  <p:par>
                                    <p:cTn id="118" presetID="12" presetClass="entr" presetSubtype="8" fill="hold" grpId="0" nodeType="withEffect">
                                      <p:stCondLst>
                                        <p:cond delay="200"/>
                                      </p:stCondLst>
                                      <p:childTnLst>
                                        <p:set>
                                          <p:cBhvr>
                                            <p:cTn id="119" dur="1" fill="hold">
                                              <p:stCondLst>
                                                <p:cond delay="0"/>
                                              </p:stCondLst>
                                            </p:cTn>
                                            <p:tgtEl>
                                              <p:spTgt spid="16"/>
                                            </p:tgtEl>
                                            <p:attrNameLst>
                                              <p:attrName>style.visibility</p:attrName>
                                            </p:attrNameLst>
                                          </p:cBhvr>
                                          <p:to>
                                            <p:strVal val="visible"/>
                                          </p:to>
                                        </p:set>
                                        <p:anim calcmode="lin" valueType="num">
                                          <p:cBhvr additive="base">
                                            <p:cTn id="120" dur="300"/>
                                            <p:tgtEl>
                                              <p:spTgt spid="16"/>
                                            </p:tgtEl>
                                            <p:attrNameLst>
                                              <p:attrName>ppt_x</p:attrName>
                                            </p:attrNameLst>
                                          </p:cBhvr>
                                          <p:tavLst>
                                            <p:tav tm="0">
                                              <p:val>
                                                <p:strVal val="#ppt_x-#ppt_w*1.125000"/>
                                              </p:val>
                                            </p:tav>
                                            <p:tav tm="100000">
                                              <p:val>
                                                <p:strVal val="#ppt_x"/>
                                              </p:val>
                                            </p:tav>
                                          </p:tavLst>
                                        </p:anim>
                                        <p:animEffect transition="in" filter="wipe(right)">
                                          <p:cBhvr>
                                            <p:cTn id="121" dur="300"/>
                                            <p:tgtEl>
                                              <p:spTgt spid="16"/>
                                            </p:tgtEl>
                                          </p:cBhvr>
                                        </p:animEffect>
                                      </p:childTnLst>
                                    </p:cTn>
                                  </p:par>
                                  <p:par>
                                    <p:cTn id="122" presetID="12" presetClass="entr" presetSubtype="8" fill="hold" grpId="0" nodeType="withEffect">
                                      <p:stCondLst>
                                        <p:cond delay="200"/>
                                      </p:stCondLst>
                                      <p:childTnLst>
                                        <p:set>
                                          <p:cBhvr>
                                            <p:cTn id="123" dur="1" fill="hold">
                                              <p:stCondLst>
                                                <p:cond delay="0"/>
                                              </p:stCondLst>
                                            </p:cTn>
                                            <p:tgtEl>
                                              <p:spTgt spid="3"/>
                                            </p:tgtEl>
                                            <p:attrNameLst>
                                              <p:attrName>style.visibility</p:attrName>
                                            </p:attrNameLst>
                                          </p:cBhvr>
                                          <p:to>
                                            <p:strVal val="visible"/>
                                          </p:to>
                                        </p:set>
                                        <p:anim calcmode="lin" valueType="num">
                                          <p:cBhvr additive="base">
                                            <p:cTn id="124" dur="300"/>
                                            <p:tgtEl>
                                              <p:spTgt spid="3"/>
                                            </p:tgtEl>
                                            <p:attrNameLst>
                                              <p:attrName>ppt_x</p:attrName>
                                            </p:attrNameLst>
                                          </p:cBhvr>
                                          <p:tavLst>
                                            <p:tav tm="0">
                                              <p:val>
                                                <p:strVal val="#ppt_x-#ppt_w*1.125000"/>
                                              </p:val>
                                            </p:tav>
                                            <p:tav tm="100000">
                                              <p:val>
                                                <p:strVal val="#ppt_x"/>
                                              </p:val>
                                            </p:tav>
                                          </p:tavLst>
                                        </p:anim>
                                        <p:animEffect transition="in" filter="wipe(right)">
                                          <p:cBhvr>
                                            <p:cTn id="125" dur="300"/>
                                            <p:tgtEl>
                                              <p:spTgt spid="3"/>
                                            </p:tgtEl>
                                          </p:cBhvr>
                                        </p:animEffect>
                                      </p:childTnLst>
                                    </p:cTn>
                                  </p:par>
                                </p:childTnLst>
                              </p:cTn>
                            </p:par>
                            <p:par>
                              <p:cTn id="126" fill="hold">
                                <p:stCondLst>
                                  <p:cond delay="4500"/>
                                </p:stCondLst>
                                <p:childTnLst>
                                  <p:par>
                                    <p:cTn id="127" presetID="2" presetClass="entr" presetSubtype="2" fill="hold" grpId="0" nodeType="afterEffect" p14:presetBounceEnd="44000">
                                      <p:stCondLst>
                                        <p:cond delay="0"/>
                                      </p:stCondLst>
                                      <p:childTnLst>
                                        <p:set>
                                          <p:cBhvr>
                                            <p:cTn id="128" dur="1" fill="hold">
                                              <p:stCondLst>
                                                <p:cond delay="0"/>
                                              </p:stCondLst>
                                            </p:cTn>
                                            <p:tgtEl>
                                              <p:spTgt spid="10"/>
                                            </p:tgtEl>
                                            <p:attrNameLst>
                                              <p:attrName>style.visibility</p:attrName>
                                            </p:attrNameLst>
                                          </p:cBhvr>
                                          <p:to>
                                            <p:strVal val="visible"/>
                                          </p:to>
                                        </p:set>
                                        <p:anim calcmode="lin" valueType="num" p14:bounceEnd="44000">
                                          <p:cBhvr additive="base">
                                            <p:cTn id="129" dur="500" fill="hold"/>
                                            <p:tgtEl>
                                              <p:spTgt spid="10"/>
                                            </p:tgtEl>
                                            <p:attrNameLst>
                                              <p:attrName>ppt_x</p:attrName>
                                            </p:attrNameLst>
                                          </p:cBhvr>
                                          <p:tavLst>
                                            <p:tav tm="0">
                                              <p:val>
                                                <p:strVal val="1+#ppt_w/2"/>
                                              </p:val>
                                            </p:tav>
                                            <p:tav tm="100000">
                                              <p:val>
                                                <p:strVal val="#ppt_x"/>
                                              </p:val>
                                            </p:tav>
                                          </p:tavLst>
                                        </p:anim>
                                        <p:anim calcmode="lin" valueType="num" p14:bounceEnd="44000">
                                          <p:cBhvr additive="base">
                                            <p:cTn id="130" dur="500" fill="hold"/>
                                            <p:tgtEl>
                                              <p:spTgt spid="10"/>
                                            </p:tgtEl>
                                            <p:attrNameLst>
                                              <p:attrName>ppt_y</p:attrName>
                                            </p:attrNameLst>
                                          </p:cBhvr>
                                          <p:tavLst>
                                            <p:tav tm="0">
                                              <p:val>
                                                <p:strVal val="#ppt_y"/>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31"/>
                                            </p:tgtEl>
                                            <p:attrNameLst>
                                              <p:attrName>style.visibility</p:attrName>
                                            </p:attrNameLst>
                                          </p:cBhvr>
                                          <p:to>
                                            <p:strVal val="visible"/>
                                          </p:to>
                                        </p:set>
                                        <p:anim calcmode="lin" valueType="num">
                                          <p:cBhvr>
                                            <p:cTn id="133" dur="500" fill="hold"/>
                                            <p:tgtEl>
                                              <p:spTgt spid="31"/>
                                            </p:tgtEl>
                                            <p:attrNameLst>
                                              <p:attrName>ppt_w</p:attrName>
                                            </p:attrNameLst>
                                          </p:cBhvr>
                                          <p:tavLst>
                                            <p:tav tm="0">
                                              <p:val>
                                                <p:fltVal val="0"/>
                                              </p:val>
                                            </p:tav>
                                            <p:tav tm="100000">
                                              <p:val>
                                                <p:strVal val="#ppt_w"/>
                                              </p:val>
                                            </p:tav>
                                          </p:tavLst>
                                        </p:anim>
                                        <p:anim calcmode="lin" valueType="num">
                                          <p:cBhvr>
                                            <p:cTn id="134" dur="500" fill="hold"/>
                                            <p:tgtEl>
                                              <p:spTgt spid="31"/>
                                            </p:tgtEl>
                                            <p:attrNameLst>
                                              <p:attrName>ppt_h</p:attrName>
                                            </p:attrNameLst>
                                          </p:cBhvr>
                                          <p:tavLst>
                                            <p:tav tm="0">
                                              <p:val>
                                                <p:fltVal val="0"/>
                                              </p:val>
                                            </p:tav>
                                            <p:tav tm="100000">
                                              <p:val>
                                                <p:strVal val="#ppt_h"/>
                                              </p:val>
                                            </p:tav>
                                          </p:tavLst>
                                        </p:anim>
                                        <p:animEffect transition="in" filter="fade">
                                          <p:cBhvr>
                                            <p:cTn id="135" dur="500"/>
                                            <p:tgtEl>
                                              <p:spTgt spid="31"/>
                                            </p:tgtEl>
                                          </p:cBhvr>
                                        </p:animEffect>
                                        <p:anim calcmode="lin" valueType="num">
                                          <p:cBhvr>
                                            <p:cTn id="136" dur="500" fill="hold"/>
                                            <p:tgtEl>
                                              <p:spTgt spid="31"/>
                                            </p:tgtEl>
                                            <p:attrNameLst>
                                              <p:attrName>ppt_x</p:attrName>
                                            </p:attrNameLst>
                                          </p:cBhvr>
                                          <p:tavLst>
                                            <p:tav tm="0">
                                              <p:val>
                                                <p:fltVal val="0.5"/>
                                              </p:val>
                                            </p:tav>
                                            <p:tav tm="100000">
                                              <p:val>
                                                <p:strVal val="#ppt_x"/>
                                              </p:val>
                                            </p:tav>
                                          </p:tavLst>
                                        </p:anim>
                                        <p:anim calcmode="lin" valueType="num">
                                          <p:cBhvr>
                                            <p:cTn id="137" dur="500" fill="hold"/>
                                            <p:tgtEl>
                                              <p:spTgt spid="31"/>
                                            </p:tgtEl>
                                            <p:attrNameLst>
                                              <p:attrName>ppt_y</p:attrName>
                                            </p:attrNameLst>
                                          </p:cBhvr>
                                          <p:tavLst>
                                            <p:tav tm="0">
                                              <p:val>
                                                <p:fltVal val="0.5"/>
                                              </p:val>
                                            </p:tav>
                                            <p:tav tm="100000">
                                              <p:val>
                                                <p:strVal val="#ppt_y"/>
                                              </p:val>
                                            </p:tav>
                                          </p:tavLst>
                                        </p:anim>
                                      </p:childTnLst>
                                    </p:cTn>
                                  </p:par>
                                  <p:par>
                                    <p:cTn id="138" presetID="12" presetClass="entr" presetSubtype="2" fill="hold" grpId="0" nodeType="withEffect">
                                      <p:stCondLst>
                                        <p:cond delay="0"/>
                                      </p:stCondLst>
                                      <p:childTnLst>
                                        <p:set>
                                          <p:cBhvr>
                                            <p:cTn id="139" dur="1" fill="hold">
                                              <p:stCondLst>
                                                <p:cond delay="0"/>
                                              </p:stCondLst>
                                            </p:cTn>
                                            <p:tgtEl>
                                              <p:spTgt spid="14"/>
                                            </p:tgtEl>
                                            <p:attrNameLst>
                                              <p:attrName>style.visibility</p:attrName>
                                            </p:attrNameLst>
                                          </p:cBhvr>
                                          <p:to>
                                            <p:strVal val="visible"/>
                                          </p:to>
                                        </p:set>
                                        <p:anim calcmode="lin" valueType="num">
                                          <p:cBhvr additive="base">
                                            <p:cTn id="140" dur="300"/>
                                            <p:tgtEl>
                                              <p:spTgt spid="14"/>
                                            </p:tgtEl>
                                            <p:attrNameLst>
                                              <p:attrName>ppt_x</p:attrName>
                                            </p:attrNameLst>
                                          </p:cBhvr>
                                          <p:tavLst>
                                            <p:tav tm="0">
                                              <p:val>
                                                <p:strVal val="#ppt_x+#ppt_w*1.125000"/>
                                              </p:val>
                                            </p:tav>
                                            <p:tav tm="100000">
                                              <p:val>
                                                <p:strVal val="#ppt_x"/>
                                              </p:val>
                                            </p:tav>
                                          </p:tavLst>
                                        </p:anim>
                                        <p:animEffect transition="in" filter="wipe(left)">
                                          <p:cBhvr>
                                            <p:cTn id="141" dur="300"/>
                                            <p:tgtEl>
                                              <p:spTgt spid="14"/>
                                            </p:tgtEl>
                                          </p:cBhvr>
                                        </p:animEffect>
                                      </p:childTnLst>
                                    </p:cTn>
                                  </p:par>
                                  <p:par>
                                    <p:cTn id="142" presetID="12" presetClass="entr" presetSubtype="2" fill="hold" grpId="0" nodeType="withEffect">
                                      <p:stCondLst>
                                        <p:cond delay="200"/>
                                      </p:stCondLst>
                                      <p:childTnLst>
                                        <p:set>
                                          <p:cBhvr>
                                            <p:cTn id="143" dur="1" fill="hold">
                                              <p:stCondLst>
                                                <p:cond delay="0"/>
                                              </p:stCondLst>
                                            </p:cTn>
                                            <p:tgtEl>
                                              <p:spTgt spid="5"/>
                                            </p:tgtEl>
                                            <p:attrNameLst>
                                              <p:attrName>style.visibility</p:attrName>
                                            </p:attrNameLst>
                                          </p:cBhvr>
                                          <p:to>
                                            <p:strVal val="visible"/>
                                          </p:to>
                                        </p:set>
                                        <p:anim calcmode="lin" valueType="num">
                                          <p:cBhvr additive="base">
                                            <p:cTn id="144" dur="300"/>
                                            <p:tgtEl>
                                              <p:spTgt spid="5"/>
                                            </p:tgtEl>
                                            <p:attrNameLst>
                                              <p:attrName>ppt_x</p:attrName>
                                            </p:attrNameLst>
                                          </p:cBhvr>
                                          <p:tavLst>
                                            <p:tav tm="0">
                                              <p:val>
                                                <p:strVal val="#ppt_x+#ppt_w*1.125000"/>
                                              </p:val>
                                            </p:tav>
                                            <p:tav tm="100000">
                                              <p:val>
                                                <p:strVal val="#ppt_x"/>
                                              </p:val>
                                            </p:tav>
                                          </p:tavLst>
                                        </p:anim>
                                        <p:animEffect transition="in" filter="wipe(left)">
                                          <p:cBhvr>
                                            <p:cTn id="145"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bldLvl="0" animBg="1"/>
          <p:bldP spid="10" grpId="0" bldLvl="0" animBg="1"/>
          <p:bldP spid="14" grpId="0"/>
          <p:bldP spid="15" grpId="0"/>
          <p:bldP spid="16" grpId="0"/>
          <p:bldP spid="17" grpId="0"/>
          <p:bldP spid="18" grpId="0"/>
          <p:bldP spid="19" grpId="0"/>
          <p:bldP spid="20" grpId="0" bldLvl="0" animBg="1"/>
          <p:bldP spid="24" grpId="0"/>
          <p:bldP spid="25" grpId="0"/>
          <p:bldP spid="26" grpId="0" bldLvl="0" animBg="1"/>
          <p:bldP spid="27" grpId="0" bldLvl="0" animBg="1"/>
          <p:bldP spid="28" grpId="0" bldLvl="0" animBg="1"/>
          <p:bldP spid="29" grpId="0" bldLvl="0" animBg="1"/>
          <p:bldP spid="30" grpId="0" bldLvl="0" animBg="1"/>
          <p:bldP spid="31" grpId="0" bldLvl="0" animBg="1"/>
          <p:bldP spid="34" grpId="0" bldLvl="0" animBg="1"/>
          <p:bldP spid="35"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500"/>
                                </p:stCondLst>
                                <p:childTnLst>
                                  <p:par>
                                    <p:cTn id="26" presetID="2" presetClass="entr" presetSubtype="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0-#ppt_w/2"/>
                                              </p:val>
                                            </p:tav>
                                            <p:tav tm="100000">
                                              <p:val>
                                                <p:strVal val="#ppt_x"/>
                                              </p:val>
                                            </p:tav>
                                          </p:tavLst>
                                        </p:anim>
                                        <p:anim calcmode="lin" valueType="num">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53" presetClass="entr" presetSubtype="528"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anim calcmode="lin" valueType="num">
                                          <p:cBhvr>
                                            <p:cTn id="35" dur="500" fill="hold"/>
                                            <p:tgtEl>
                                              <p:spTgt spid="26"/>
                                            </p:tgtEl>
                                            <p:attrNameLst>
                                              <p:attrName>ppt_x</p:attrName>
                                            </p:attrNameLst>
                                          </p:cBhvr>
                                          <p:tavLst>
                                            <p:tav tm="0">
                                              <p:val>
                                                <p:fltVal val="0.5"/>
                                              </p:val>
                                            </p:tav>
                                            <p:tav tm="100000">
                                              <p:val>
                                                <p:strVal val="#ppt_x"/>
                                              </p:val>
                                            </p:tav>
                                          </p:tavLst>
                                        </p:anim>
                                        <p:anim calcmode="lin" valueType="num">
                                          <p:cBhvr>
                                            <p:cTn id="36" dur="500" fill="hold"/>
                                            <p:tgtEl>
                                              <p:spTgt spid="26"/>
                                            </p:tgtEl>
                                            <p:attrNameLst>
                                              <p:attrName>ppt_y</p:attrName>
                                            </p:attrNameLst>
                                          </p:cBhvr>
                                          <p:tavLst>
                                            <p:tav tm="0">
                                              <p:val>
                                                <p:fltVal val="0.5"/>
                                              </p:val>
                                            </p:tav>
                                            <p:tav tm="100000">
                                              <p:val>
                                                <p:strVal val="#ppt_y"/>
                                              </p:val>
                                            </p:tav>
                                          </p:tavLst>
                                        </p:anim>
                                      </p:childTnLst>
                                    </p:cTn>
                                  </p:par>
                                  <p:par>
                                    <p:cTn id="37" presetID="12" presetClass="entr" presetSubtype="8" fill="hold" grpId="0" nodeType="withEffect">
                                      <p:stCondLst>
                                        <p:cond delay="20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300"/>
                                            <p:tgtEl>
                                              <p:spTgt spid="25"/>
                                            </p:tgtEl>
                                            <p:attrNameLst>
                                              <p:attrName>ppt_x</p:attrName>
                                            </p:attrNameLst>
                                          </p:cBhvr>
                                          <p:tavLst>
                                            <p:tav tm="0">
                                              <p:val>
                                                <p:strVal val="#ppt_x-#ppt_w*1.125000"/>
                                              </p:val>
                                            </p:tav>
                                            <p:tav tm="100000">
                                              <p:val>
                                                <p:strVal val="#ppt_x"/>
                                              </p:val>
                                            </p:tav>
                                          </p:tavLst>
                                        </p:anim>
                                        <p:animEffect transition="in" filter="wipe(right)">
                                          <p:cBhvr>
                                            <p:cTn id="40" dur="300"/>
                                            <p:tgtEl>
                                              <p:spTgt spid="25"/>
                                            </p:tgtEl>
                                          </p:cBhvr>
                                        </p:animEffect>
                                      </p:childTnLst>
                                    </p:cTn>
                                  </p:par>
                                  <p:par>
                                    <p:cTn id="41" presetID="12" presetClass="entr" presetSubtype="8" fill="hold" grpId="0" nodeType="withEffect">
                                      <p:stCondLst>
                                        <p:cond delay="2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300"/>
                                            <p:tgtEl>
                                              <p:spTgt spid="18"/>
                                            </p:tgtEl>
                                            <p:attrNameLst>
                                              <p:attrName>ppt_x</p:attrName>
                                            </p:attrNameLst>
                                          </p:cBhvr>
                                          <p:tavLst>
                                            <p:tav tm="0">
                                              <p:val>
                                                <p:strVal val="#ppt_x-#ppt_w*1.125000"/>
                                              </p:val>
                                            </p:tav>
                                            <p:tav tm="100000">
                                              <p:val>
                                                <p:strVal val="#ppt_x"/>
                                              </p:val>
                                            </p:tav>
                                          </p:tavLst>
                                        </p:anim>
                                        <p:animEffect transition="in" filter="wipe(right)">
                                          <p:cBhvr>
                                            <p:cTn id="44" dur="300"/>
                                            <p:tgtEl>
                                              <p:spTgt spid="18"/>
                                            </p:tgtEl>
                                          </p:cBhvr>
                                        </p:animEffect>
                                      </p:childTnLst>
                                    </p:cTn>
                                  </p:par>
                                </p:childTnLst>
                              </p:cTn>
                            </p:par>
                            <p:par>
                              <p:cTn id="45" fill="hold">
                                <p:stCondLst>
                                  <p:cond delay="2000"/>
                                </p:stCondLst>
                                <p:childTnLst>
                                  <p:par>
                                    <p:cTn id="46" presetID="2" presetClass="entr" presetSubtype="2"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53" presetClass="entr" presetSubtype="528"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anim calcmode="lin" valueType="num">
                                          <p:cBhvr>
                                            <p:cTn id="56" dur="500" fill="hold"/>
                                            <p:tgtEl>
                                              <p:spTgt spid="29"/>
                                            </p:tgtEl>
                                            <p:attrNameLst>
                                              <p:attrName>ppt_x</p:attrName>
                                            </p:attrNameLst>
                                          </p:cBhvr>
                                          <p:tavLst>
                                            <p:tav tm="0">
                                              <p:val>
                                                <p:fltVal val="0.5"/>
                                              </p:val>
                                            </p:tav>
                                            <p:tav tm="100000">
                                              <p:val>
                                                <p:strVal val="#ppt_x"/>
                                              </p:val>
                                            </p:tav>
                                          </p:tavLst>
                                        </p:anim>
                                        <p:anim calcmode="lin" valueType="num">
                                          <p:cBhvr>
                                            <p:cTn id="57" dur="500" fill="hold"/>
                                            <p:tgtEl>
                                              <p:spTgt spid="29"/>
                                            </p:tgtEl>
                                            <p:attrNameLst>
                                              <p:attrName>ppt_y</p:attrName>
                                            </p:attrNameLst>
                                          </p:cBhvr>
                                          <p:tavLst>
                                            <p:tav tm="0">
                                              <p:val>
                                                <p:fltVal val="0.5"/>
                                              </p:val>
                                            </p:tav>
                                            <p:tav tm="100000">
                                              <p:val>
                                                <p:strVal val="#ppt_y"/>
                                              </p:val>
                                            </p:tav>
                                          </p:tavLst>
                                        </p:anim>
                                      </p:childTnLst>
                                    </p:cTn>
                                  </p:par>
                                  <p:par>
                                    <p:cTn id="58" presetID="12" presetClass="entr" presetSubtype="2" fill="hold" grpId="0" nodeType="withEffect">
                                      <p:stCondLst>
                                        <p:cond delay="20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300"/>
                                            <p:tgtEl>
                                              <p:spTgt spid="19"/>
                                            </p:tgtEl>
                                            <p:attrNameLst>
                                              <p:attrName>ppt_x</p:attrName>
                                            </p:attrNameLst>
                                          </p:cBhvr>
                                          <p:tavLst>
                                            <p:tav tm="0">
                                              <p:val>
                                                <p:strVal val="#ppt_x+#ppt_w*1.125000"/>
                                              </p:val>
                                            </p:tav>
                                            <p:tav tm="100000">
                                              <p:val>
                                                <p:strVal val="#ppt_x"/>
                                              </p:val>
                                            </p:tav>
                                          </p:tavLst>
                                        </p:anim>
                                        <p:animEffect transition="in" filter="wipe(left)">
                                          <p:cBhvr>
                                            <p:cTn id="61" dur="300"/>
                                            <p:tgtEl>
                                              <p:spTgt spid="19"/>
                                            </p:tgtEl>
                                          </p:cBhvr>
                                        </p:animEffect>
                                      </p:childTnLst>
                                    </p:cTn>
                                  </p:par>
                                  <p:par>
                                    <p:cTn id="62" presetID="12" presetClass="entr" presetSubtype="2" fill="hold" grpId="0" nodeType="withEffect">
                                      <p:stCondLst>
                                        <p:cond delay="20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300"/>
                                            <p:tgtEl>
                                              <p:spTgt spid="24"/>
                                            </p:tgtEl>
                                            <p:attrNameLst>
                                              <p:attrName>ppt_x</p:attrName>
                                            </p:attrNameLst>
                                          </p:cBhvr>
                                          <p:tavLst>
                                            <p:tav tm="0">
                                              <p:val>
                                                <p:strVal val="#ppt_x+#ppt_w*1.125000"/>
                                              </p:val>
                                            </p:tav>
                                            <p:tav tm="100000">
                                              <p:val>
                                                <p:strVal val="#ppt_x"/>
                                              </p:val>
                                            </p:tav>
                                          </p:tavLst>
                                        </p:anim>
                                        <p:animEffect transition="in" filter="wipe(left)">
                                          <p:cBhvr>
                                            <p:cTn id="65" dur="300"/>
                                            <p:tgtEl>
                                              <p:spTgt spid="24"/>
                                            </p:tgtEl>
                                          </p:cBhvr>
                                        </p:animEffect>
                                      </p:childTnLst>
                                    </p:cTn>
                                  </p:par>
                                </p:childTnLst>
                              </p:cTn>
                            </p:par>
                            <p:par>
                              <p:cTn id="66" fill="hold">
                                <p:stCondLst>
                                  <p:cond delay="3000"/>
                                </p:stCondLst>
                                <p:childTnLst>
                                  <p:par>
                                    <p:cTn id="67" presetID="2" presetClass="entr" presetSubtype="8" fill="hold" grpId="0" nodeType="after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additive="base">
                                            <p:cTn id="69" dur="500" fill="hold"/>
                                            <p:tgtEl>
                                              <p:spTgt spid="6"/>
                                            </p:tgtEl>
                                            <p:attrNameLst>
                                              <p:attrName>ppt_x</p:attrName>
                                            </p:attrNameLst>
                                          </p:cBhvr>
                                          <p:tavLst>
                                            <p:tav tm="0">
                                              <p:val>
                                                <p:strVal val="0-#ppt_w/2"/>
                                              </p:val>
                                            </p:tav>
                                            <p:tav tm="100000">
                                              <p:val>
                                                <p:strVal val="#ppt_x"/>
                                              </p:val>
                                            </p:tav>
                                          </p:tavLst>
                                        </p:anim>
                                        <p:anim calcmode="lin" valueType="num">
                                          <p:cBhvr additive="base">
                                            <p:cTn id="70" dur="500" fill="hold"/>
                                            <p:tgtEl>
                                              <p:spTgt spid="6"/>
                                            </p:tgtEl>
                                            <p:attrNameLst>
                                              <p:attrName>ppt_y</p:attrName>
                                            </p:attrNameLst>
                                          </p:cBhvr>
                                          <p:tavLst>
                                            <p:tav tm="0">
                                              <p:val>
                                                <p:strVal val="#ppt_y"/>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p:cTn id="73" dur="500" fill="hold"/>
                                            <p:tgtEl>
                                              <p:spTgt spid="27"/>
                                            </p:tgtEl>
                                            <p:attrNameLst>
                                              <p:attrName>ppt_w</p:attrName>
                                            </p:attrNameLst>
                                          </p:cBhvr>
                                          <p:tavLst>
                                            <p:tav tm="0">
                                              <p:val>
                                                <p:fltVal val="0"/>
                                              </p:val>
                                            </p:tav>
                                            <p:tav tm="100000">
                                              <p:val>
                                                <p:strVal val="#ppt_w"/>
                                              </p:val>
                                            </p:tav>
                                          </p:tavLst>
                                        </p:anim>
                                        <p:anim calcmode="lin" valueType="num">
                                          <p:cBhvr>
                                            <p:cTn id="74" dur="500" fill="hold"/>
                                            <p:tgtEl>
                                              <p:spTgt spid="27"/>
                                            </p:tgtEl>
                                            <p:attrNameLst>
                                              <p:attrName>ppt_h</p:attrName>
                                            </p:attrNameLst>
                                          </p:cBhvr>
                                          <p:tavLst>
                                            <p:tav tm="0">
                                              <p:val>
                                                <p:fltVal val="0"/>
                                              </p:val>
                                            </p:tav>
                                            <p:tav tm="100000">
                                              <p:val>
                                                <p:strVal val="#ppt_h"/>
                                              </p:val>
                                            </p:tav>
                                          </p:tavLst>
                                        </p:anim>
                                        <p:animEffect transition="in" filter="fade">
                                          <p:cBhvr>
                                            <p:cTn id="75" dur="500"/>
                                            <p:tgtEl>
                                              <p:spTgt spid="27"/>
                                            </p:tgtEl>
                                          </p:cBhvr>
                                        </p:animEffect>
                                        <p:anim calcmode="lin" valueType="num">
                                          <p:cBhvr>
                                            <p:cTn id="76" dur="500" fill="hold"/>
                                            <p:tgtEl>
                                              <p:spTgt spid="27"/>
                                            </p:tgtEl>
                                            <p:attrNameLst>
                                              <p:attrName>ppt_x</p:attrName>
                                            </p:attrNameLst>
                                          </p:cBhvr>
                                          <p:tavLst>
                                            <p:tav tm="0">
                                              <p:val>
                                                <p:fltVal val="0.5"/>
                                              </p:val>
                                            </p:tav>
                                            <p:tav tm="100000">
                                              <p:val>
                                                <p:strVal val="#ppt_x"/>
                                              </p:val>
                                            </p:tav>
                                          </p:tavLst>
                                        </p:anim>
                                        <p:anim calcmode="lin" valueType="num">
                                          <p:cBhvr>
                                            <p:cTn id="77" dur="500" fill="hold"/>
                                            <p:tgtEl>
                                              <p:spTgt spid="27"/>
                                            </p:tgtEl>
                                            <p:attrNameLst>
                                              <p:attrName>ppt_y</p:attrName>
                                            </p:attrNameLst>
                                          </p:cBhvr>
                                          <p:tavLst>
                                            <p:tav tm="0">
                                              <p:val>
                                                <p:fltVal val="0.5"/>
                                              </p:val>
                                            </p:tav>
                                            <p:tav tm="100000">
                                              <p:val>
                                                <p:strVal val="#ppt_y"/>
                                              </p:val>
                                            </p:tav>
                                          </p:tavLst>
                                        </p:anim>
                                      </p:childTnLst>
                                    </p:cTn>
                                  </p:par>
                                  <p:par>
                                    <p:cTn id="78" presetID="12" presetClass="entr" presetSubtype="8" fill="hold" grpId="0" nodeType="withEffect">
                                      <p:stCondLst>
                                        <p:cond delay="200"/>
                                      </p:stCondLst>
                                      <p:childTnLst>
                                        <p:set>
                                          <p:cBhvr>
                                            <p:cTn id="79" dur="1" fill="hold">
                                              <p:stCondLst>
                                                <p:cond delay="0"/>
                                              </p:stCondLst>
                                            </p:cTn>
                                            <p:tgtEl>
                                              <p:spTgt spid="2"/>
                                            </p:tgtEl>
                                            <p:attrNameLst>
                                              <p:attrName>style.visibility</p:attrName>
                                            </p:attrNameLst>
                                          </p:cBhvr>
                                          <p:to>
                                            <p:strVal val="visible"/>
                                          </p:to>
                                        </p:set>
                                        <p:anim calcmode="lin" valueType="num">
                                          <p:cBhvr additive="base">
                                            <p:cTn id="80" dur="300"/>
                                            <p:tgtEl>
                                              <p:spTgt spid="2"/>
                                            </p:tgtEl>
                                            <p:attrNameLst>
                                              <p:attrName>ppt_x</p:attrName>
                                            </p:attrNameLst>
                                          </p:cBhvr>
                                          <p:tavLst>
                                            <p:tav tm="0">
                                              <p:val>
                                                <p:strVal val="#ppt_x-#ppt_w*1.125000"/>
                                              </p:val>
                                            </p:tav>
                                            <p:tav tm="100000">
                                              <p:val>
                                                <p:strVal val="#ppt_x"/>
                                              </p:val>
                                            </p:tav>
                                          </p:tavLst>
                                        </p:anim>
                                        <p:animEffect transition="in" filter="wipe(right)">
                                          <p:cBhvr>
                                            <p:cTn id="81" dur="300"/>
                                            <p:tgtEl>
                                              <p:spTgt spid="2"/>
                                            </p:tgtEl>
                                          </p:cBhvr>
                                        </p:animEffect>
                                      </p:childTnLst>
                                    </p:cTn>
                                  </p:par>
                                  <p:par>
                                    <p:cTn id="82" presetID="12" presetClass="entr" presetSubtype="8" fill="hold" grpId="0" nodeType="withEffect">
                                      <p:stCondLst>
                                        <p:cond delay="20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300"/>
                                            <p:tgtEl>
                                              <p:spTgt spid="15"/>
                                            </p:tgtEl>
                                            <p:attrNameLst>
                                              <p:attrName>ppt_x</p:attrName>
                                            </p:attrNameLst>
                                          </p:cBhvr>
                                          <p:tavLst>
                                            <p:tav tm="0">
                                              <p:val>
                                                <p:strVal val="#ppt_x-#ppt_w*1.125000"/>
                                              </p:val>
                                            </p:tav>
                                            <p:tav tm="100000">
                                              <p:val>
                                                <p:strVal val="#ppt_x"/>
                                              </p:val>
                                            </p:tav>
                                          </p:tavLst>
                                        </p:anim>
                                        <p:animEffect transition="in" filter="wipe(right)">
                                          <p:cBhvr>
                                            <p:cTn id="85" dur="300"/>
                                            <p:tgtEl>
                                              <p:spTgt spid="15"/>
                                            </p:tgtEl>
                                          </p:cBhvr>
                                        </p:animEffect>
                                      </p:childTnLst>
                                    </p:cTn>
                                  </p:par>
                                </p:childTnLst>
                              </p:cTn>
                            </p:par>
                            <p:par>
                              <p:cTn id="86" fill="hold">
                                <p:stCondLst>
                                  <p:cond delay="3500"/>
                                </p:stCondLst>
                                <p:childTnLst>
                                  <p:par>
                                    <p:cTn id="87" presetID="2" presetClass="entr" presetSubtype="2" fill="hold" nodeType="afterEffect">
                                      <p:stCondLst>
                                        <p:cond delay="0"/>
                                      </p:stCondLst>
                                      <p:childTnLst>
                                        <p:set>
                                          <p:cBhvr>
                                            <p:cTn id="88" dur="1" fill="hold">
                                              <p:stCondLst>
                                                <p:cond delay="0"/>
                                              </p:stCondLst>
                                            </p:cTn>
                                            <p:tgtEl>
                                              <p:spTgt spid="7"/>
                                            </p:tgtEl>
                                            <p:attrNameLst>
                                              <p:attrName>style.visibility</p:attrName>
                                            </p:attrNameLst>
                                          </p:cBhvr>
                                          <p:to>
                                            <p:strVal val="visible"/>
                                          </p:to>
                                        </p:set>
                                        <p:anim calcmode="lin" valueType="num">
                                          <p:cBhvr additive="base">
                                            <p:cTn id="89" dur="500" fill="hold"/>
                                            <p:tgtEl>
                                              <p:spTgt spid="7"/>
                                            </p:tgtEl>
                                            <p:attrNameLst>
                                              <p:attrName>ppt_x</p:attrName>
                                            </p:attrNameLst>
                                          </p:cBhvr>
                                          <p:tavLst>
                                            <p:tav tm="0">
                                              <p:val>
                                                <p:strVal val="1+#ppt_w/2"/>
                                              </p:val>
                                            </p:tav>
                                            <p:tav tm="100000">
                                              <p:val>
                                                <p:strVal val="#ppt_x"/>
                                              </p:val>
                                            </p:tav>
                                          </p:tavLst>
                                        </p:anim>
                                        <p:anim calcmode="lin" valueType="num">
                                          <p:cBhvr additive="base">
                                            <p:cTn id="90" dur="500" fill="hold"/>
                                            <p:tgtEl>
                                              <p:spTgt spid="7"/>
                                            </p:tgtEl>
                                            <p:attrNameLst>
                                              <p:attrName>ppt_y</p:attrName>
                                            </p:attrNameLst>
                                          </p:cBhvr>
                                          <p:tavLst>
                                            <p:tav tm="0">
                                              <p:val>
                                                <p:strVal val="#ppt_y"/>
                                              </p:val>
                                            </p:tav>
                                            <p:tav tm="100000">
                                              <p:val>
                                                <p:strVal val="#ppt_y"/>
                                              </p:val>
                                            </p:tav>
                                          </p:tavLst>
                                        </p:anim>
                                      </p:childTnLst>
                                    </p:cTn>
                                  </p:par>
                                  <p:par>
                                    <p:cTn id="91" presetID="53" presetClass="entr" presetSubtype="528"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p:cTn id="93" dur="500" fill="hold"/>
                                            <p:tgtEl>
                                              <p:spTgt spid="30"/>
                                            </p:tgtEl>
                                            <p:attrNameLst>
                                              <p:attrName>ppt_w</p:attrName>
                                            </p:attrNameLst>
                                          </p:cBhvr>
                                          <p:tavLst>
                                            <p:tav tm="0">
                                              <p:val>
                                                <p:fltVal val="0"/>
                                              </p:val>
                                            </p:tav>
                                            <p:tav tm="100000">
                                              <p:val>
                                                <p:strVal val="#ppt_w"/>
                                              </p:val>
                                            </p:tav>
                                          </p:tavLst>
                                        </p:anim>
                                        <p:anim calcmode="lin" valueType="num">
                                          <p:cBhvr>
                                            <p:cTn id="94" dur="500" fill="hold"/>
                                            <p:tgtEl>
                                              <p:spTgt spid="30"/>
                                            </p:tgtEl>
                                            <p:attrNameLst>
                                              <p:attrName>ppt_h</p:attrName>
                                            </p:attrNameLst>
                                          </p:cBhvr>
                                          <p:tavLst>
                                            <p:tav tm="0">
                                              <p:val>
                                                <p:fltVal val="0"/>
                                              </p:val>
                                            </p:tav>
                                            <p:tav tm="100000">
                                              <p:val>
                                                <p:strVal val="#ppt_h"/>
                                              </p:val>
                                            </p:tav>
                                          </p:tavLst>
                                        </p:anim>
                                        <p:animEffect transition="in" filter="fade">
                                          <p:cBhvr>
                                            <p:cTn id="95" dur="500"/>
                                            <p:tgtEl>
                                              <p:spTgt spid="30"/>
                                            </p:tgtEl>
                                          </p:cBhvr>
                                        </p:animEffect>
                                        <p:anim calcmode="lin" valueType="num">
                                          <p:cBhvr>
                                            <p:cTn id="96" dur="500" fill="hold"/>
                                            <p:tgtEl>
                                              <p:spTgt spid="30"/>
                                            </p:tgtEl>
                                            <p:attrNameLst>
                                              <p:attrName>ppt_x</p:attrName>
                                            </p:attrNameLst>
                                          </p:cBhvr>
                                          <p:tavLst>
                                            <p:tav tm="0">
                                              <p:val>
                                                <p:fltVal val="0.5"/>
                                              </p:val>
                                            </p:tav>
                                            <p:tav tm="100000">
                                              <p:val>
                                                <p:strVal val="#ppt_x"/>
                                              </p:val>
                                            </p:tav>
                                          </p:tavLst>
                                        </p:anim>
                                        <p:anim calcmode="lin" valueType="num">
                                          <p:cBhvr>
                                            <p:cTn id="97" dur="500" fill="hold"/>
                                            <p:tgtEl>
                                              <p:spTgt spid="30"/>
                                            </p:tgtEl>
                                            <p:attrNameLst>
                                              <p:attrName>ppt_y</p:attrName>
                                            </p:attrNameLst>
                                          </p:cBhvr>
                                          <p:tavLst>
                                            <p:tav tm="0">
                                              <p:val>
                                                <p:fltVal val="0.5"/>
                                              </p:val>
                                            </p:tav>
                                            <p:tav tm="100000">
                                              <p:val>
                                                <p:strVal val="#ppt_y"/>
                                              </p:val>
                                            </p:tav>
                                          </p:tavLst>
                                        </p:anim>
                                      </p:childTnLst>
                                    </p:cTn>
                                  </p:par>
                                  <p:par>
                                    <p:cTn id="98" presetID="12" presetClass="entr" presetSubtype="2" fill="hold" grpId="0" nodeType="withEffect">
                                      <p:stCondLst>
                                        <p:cond delay="200"/>
                                      </p:stCondLst>
                                      <p:childTnLst>
                                        <p:set>
                                          <p:cBhvr>
                                            <p:cTn id="99" dur="1" fill="hold">
                                              <p:stCondLst>
                                                <p:cond delay="0"/>
                                              </p:stCondLst>
                                            </p:cTn>
                                            <p:tgtEl>
                                              <p:spTgt spid="4"/>
                                            </p:tgtEl>
                                            <p:attrNameLst>
                                              <p:attrName>style.visibility</p:attrName>
                                            </p:attrNameLst>
                                          </p:cBhvr>
                                          <p:to>
                                            <p:strVal val="visible"/>
                                          </p:to>
                                        </p:set>
                                        <p:anim calcmode="lin" valueType="num">
                                          <p:cBhvr additive="base">
                                            <p:cTn id="100" dur="300"/>
                                            <p:tgtEl>
                                              <p:spTgt spid="4"/>
                                            </p:tgtEl>
                                            <p:attrNameLst>
                                              <p:attrName>ppt_x</p:attrName>
                                            </p:attrNameLst>
                                          </p:cBhvr>
                                          <p:tavLst>
                                            <p:tav tm="0">
                                              <p:val>
                                                <p:strVal val="#ppt_x+#ppt_w*1.125000"/>
                                              </p:val>
                                            </p:tav>
                                            <p:tav tm="100000">
                                              <p:val>
                                                <p:strVal val="#ppt_x"/>
                                              </p:val>
                                            </p:tav>
                                          </p:tavLst>
                                        </p:anim>
                                        <p:animEffect transition="in" filter="wipe(left)">
                                          <p:cBhvr>
                                            <p:cTn id="101" dur="300"/>
                                            <p:tgtEl>
                                              <p:spTgt spid="4"/>
                                            </p:tgtEl>
                                          </p:cBhvr>
                                        </p:animEffect>
                                      </p:childTnLst>
                                    </p:cTn>
                                  </p:par>
                                  <p:par>
                                    <p:cTn id="102" presetID="12" presetClass="entr" presetSubtype="2" fill="hold" grpId="0" nodeType="withEffect">
                                      <p:stCondLst>
                                        <p:cond delay="200"/>
                                      </p:stCondLst>
                                      <p:childTnLst>
                                        <p:set>
                                          <p:cBhvr>
                                            <p:cTn id="103" dur="1" fill="hold">
                                              <p:stCondLst>
                                                <p:cond delay="0"/>
                                              </p:stCondLst>
                                            </p:cTn>
                                            <p:tgtEl>
                                              <p:spTgt spid="17"/>
                                            </p:tgtEl>
                                            <p:attrNameLst>
                                              <p:attrName>style.visibility</p:attrName>
                                            </p:attrNameLst>
                                          </p:cBhvr>
                                          <p:to>
                                            <p:strVal val="visible"/>
                                          </p:to>
                                        </p:set>
                                        <p:anim calcmode="lin" valueType="num">
                                          <p:cBhvr additive="base">
                                            <p:cTn id="104" dur="300"/>
                                            <p:tgtEl>
                                              <p:spTgt spid="17"/>
                                            </p:tgtEl>
                                            <p:attrNameLst>
                                              <p:attrName>ppt_x</p:attrName>
                                            </p:attrNameLst>
                                          </p:cBhvr>
                                          <p:tavLst>
                                            <p:tav tm="0">
                                              <p:val>
                                                <p:strVal val="#ppt_x+#ppt_w*1.125000"/>
                                              </p:val>
                                            </p:tav>
                                            <p:tav tm="100000">
                                              <p:val>
                                                <p:strVal val="#ppt_x"/>
                                              </p:val>
                                            </p:tav>
                                          </p:tavLst>
                                        </p:anim>
                                        <p:animEffect transition="in" filter="wipe(left)">
                                          <p:cBhvr>
                                            <p:cTn id="105" dur="300"/>
                                            <p:tgtEl>
                                              <p:spTgt spid="17"/>
                                            </p:tgtEl>
                                          </p:cBhvr>
                                        </p:animEffect>
                                      </p:childTnLst>
                                    </p:cTn>
                                  </p:par>
                                </p:childTnLst>
                              </p:cTn>
                            </p:par>
                            <p:par>
                              <p:cTn id="106" fill="hold">
                                <p:stCondLst>
                                  <p:cond delay="4000"/>
                                </p:stCondLst>
                                <p:childTnLst>
                                  <p:par>
                                    <p:cTn id="107" presetID="2" presetClass="entr" presetSubtype="8" fill="hold" nodeType="afterEffect">
                                      <p:stCondLst>
                                        <p:cond delay="0"/>
                                      </p:stCondLst>
                                      <p:childTnLst>
                                        <p:set>
                                          <p:cBhvr>
                                            <p:cTn id="108" dur="1" fill="hold">
                                              <p:stCondLst>
                                                <p:cond delay="0"/>
                                              </p:stCondLst>
                                            </p:cTn>
                                            <p:tgtEl>
                                              <p:spTgt spid="11"/>
                                            </p:tgtEl>
                                            <p:attrNameLst>
                                              <p:attrName>style.visibility</p:attrName>
                                            </p:attrNameLst>
                                          </p:cBhvr>
                                          <p:to>
                                            <p:strVal val="visible"/>
                                          </p:to>
                                        </p:set>
                                        <p:anim calcmode="lin" valueType="num">
                                          <p:cBhvr additive="base">
                                            <p:cTn id="109" dur="500" fill="hold"/>
                                            <p:tgtEl>
                                              <p:spTgt spid="11"/>
                                            </p:tgtEl>
                                            <p:attrNameLst>
                                              <p:attrName>ppt_x</p:attrName>
                                            </p:attrNameLst>
                                          </p:cBhvr>
                                          <p:tavLst>
                                            <p:tav tm="0">
                                              <p:val>
                                                <p:strVal val="0-#ppt_w/2"/>
                                              </p:val>
                                            </p:tav>
                                            <p:tav tm="100000">
                                              <p:val>
                                                <p:strVal val="#ppt_x"/>
                                              </p:val>
                                            </p:tav>
                                          </p:tavLst>
                                        </p:anim>
                                        <p:anim calcmode="lin" valueType="num">
                                          <p:cBhvr additive="base">
                                            <p:cTn id="110" dur="500" fill="hold"/>
                                            <p:tgtEl>
                                              <p:spTgt spid="11"/>
                                            </p:tgtEl>
                                            <p:attrNameLst>
                                              <p:attrName>ppt_y</p:attrName>
                                            </p:attrNameLst>
                                          </p:cBhvr>
                                          <p:tavLst>
                                            <p:tav tm="0">
                                              <p:val>
                                                <p:strVal val="#ppt_y"/>
                                              </p:val>
                                            </p:tav>
                                            <p:tav tm="100000">
                                              <p:val>
                                                <p:strVal val="#ppt_y"/>
                                              </p:val>
                                            </p:tav>
                                          </p:tavLst>
                                        </p:anim>
                                      </p:childTnLst>
                                    </p:cTn>
                                  </p:par>
                                  <p:par>
                                    <p:cTn id="111" presetID="53" presetClass="entr" presetSubtype="528"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p:cTn id="113" dur="500" fill="hold"/>
                                            <p:tgtEl>
                                              <p:spTgt spid="28"/>
                                            </p:tgtEl>
                                            <p:attrNameLst>
                                              <p:attrName>ppt_w</p:attrName>
                                            </p:attrNameLst>
                                          </p:cBhvr>
                                          <p:tavLst>
                                            <p:tav tm="0">
                                              <p:val>
                                                <p:fltVal val="0"/>
                                              </p:val>
                                            </p:tav>
                                            <p:tav tm="100000">
                                              <p:val>
                                                <p:strVal val="#ppt_w"/>
                                              </p:val>
                                            </p:tav>
                                          </p:tavLst>
                                        </p:anim>
                                        <p:anim calcmode="lin" valueType="num">
                                          <p:cBhvr>
                                            <p:cTn id="114" dur="500" fill="hold"/>
                                            <p:tgtEl>
                                              <p:spTgt spid="28"/>
                                            </p:tgtEl>
                                            <p:attrNameLst>
                                              <p:attrName>ppt_h</p:attrName>
                                            </p:attrNameLst>
                                          </p:cBhvr>
                                          <p:tavLst>
                                            <p:tav tm="0">
                                              <p:val>
                                                <p:fltVal val="0"/>
                                              </p:val>
                                            </p:tav>
                                            <p:tav tm="100000">
                                              <p:val>
                                                <p:strVal val="#ppt_h"/>
                                              </p:val>
                                            </p:tav>
                                          </p:tavLst>
                                        </p:anim>
                                        <p:animEffect transition="in" filter="fade">
                                          <p:cBhvr>
                                            <p:cTn id="115" dur="500"/>
                                            <p:tgtEl>
                                              <p:spTgt spid="28"/>
                                            </p:tgtEl>
                                          </p:cBhvr>
                                        </p:animEffect>
                                        <p:anim calcmode="lin" valueType="num">
                                          <p:cBhvr>
                                            <p:cTn id="116" dur="500" fill="hold"/>
                                            <p:tgtEl>
                                              <p:spTgt spid="28"/>
                                            </p:tgtEl>
                                            <p:attrNameLst>
                                              <p:attrName>ppt_x</p:attrName>
                                            </p:attrNameLst>
                                          </p:cBhvr>
                                          <p:tavLst>
                                            <p:tav tm="0">
                                              <p:val>
                                                <p:fltVal val="0.5"/>
                                              </p:val>
                                            </p:tav>
                                            <p:tav tm="100000">
                                              <p:val>
                                                <p:strVal val="#ppt_x"/>
                                              </p:val>
                                            </p:tav>
                                          </p:tavLst>
                                        </p:anim>
                                        <p:anim calcmode="lin" valueType="num">
                                          <p:cBhvr>
                                            <p:cTn id="117" dur="500" fill="hold"/>
                                            <p:tgtEl>
                                              <p:spTgt spid="28"/>
                                            </p:tgtEl>
                                            <p:attrNameLst>
                                              <p:attrName>ppt_y</p:attrName>
                                            </p:attrNameLst>
                                          </p:cBhvr>
                                          <p:tavLst>
                                            <p:tav tm="0">
                                              <p:val>
                                                <p:fltVal val="0.5"/>
                                              </p:val>
                                            </p:tav>
                                            <p:tav tm="100000">
                                              <p:val>
                                                <p:strVal val="#ppt_y"/>
                                              </p:val>
                                            </p:tav>
                                          </p:tavLst>
                                        </p:anim>
                                      </p:childTnLst>
                                    </p:cTn>
                                  </p:par>
                                  <p:par>
                                    <p:cTn id="118" presetID="12" presetClass="entr" presetSubtype="8" fill="hold" grpId="0" nodeType="withEffect">
                                      <p:stCondLst>
                                        <p:cond delay="200"/>
                                      </p:stCondLst>
                                      <p:childTnLst>
                                        <p:set>
                                          <p:cBhvr>
                                            <p:cTn id="119" dur="1" fill="hold">
                                              <p:stCondLst>
                                                <p:cond delay="0"/>
                                              </p:stCondLst>
                                            </p:cTn>
                                            <p:tgtEl>
                                              <p:spTgt spid="16"/>
                                            </p:tgtEl>
                                            <p:attrNameLst>
                                              <p:attrName>style.visibility</p:attrName>
                                            </p:attrNameLst>
                                          </p:cBhvr>
                                          <p:to>
                                            <p:strVal val="visible"/>
                                          </p:to>
                                        </p:set>
                                        <p:anim calcmode="lin" valueType="num">
                                          <p:cBhvr additive="base">
                                            <p:cTn id="120" dur="300"/>
                                            <p:tgtEl>
                                              <p:spTgt spid="16"/>
                                            </p:tgtEl>
                                            <p:attrNameLst>
                                              <p:attrName>ppt_x</p:attrName>
                                            </p:attrNameLst>
                                          </p:cBhvr>
                                          <p:tavLst>
                                            <p:tav tm="0">
                                              <p:val>
                                                <p:strVal val="#ppt_x-#ppt_w*1.125000"/>
                                              </p:val>
                                            </p:tav>
                                            <p:tav tm="100000">
                                              <p:val>
                                                <p:strVal val="#ppt_x"/>
                                              </p:val>
                                            </p:tav>
                                          </p:tavLst>
                                        </p:anim>
                                        <p:animEffect transition="in" filter="wipe(right)">
                                          <p:cBhvr>
                                            <p:cTn id="121" dur="300"/>
                                            <p:tgtEl>
                                              <p:spTgt spid="16"/>
                                            </p:tgtEl>
                                          </p:cBhvr>
                                        </p:animEffect>
                                      </p:childTnLst>
                                    </p:cTn>
                                  </p:par>
                                  <p:par>
                                    <p:cTn id="122" presetID="12" presetClass="entr" presetSubtype="8" fill="hold" grpId="0" nodeType="withEffect">
                                      <p:stCondLst>
                                        <p:cond delay="200"/>
                                      </p:stCondLst>
                                      <p:childTnLst>
                                        <p:set>
                                          <p:cBhvr>
                                            <p:cTn id="123" dur="1" fill="hold">
                                              <p:stCondLst>
                                                <p:cond delay="0"/>
                                              </p:stCondLst>
                                            </p:cTn>
                                            <p:tgtEl>
                                              <p:spTgt spid="3"/>
                                            </p:tgtEl>
                                            <p:attrNameLst>
                                              <p:attrName>style.visibility</p:attrName>
                                            </p:attrNameLst>
                                          </p:cBhvr>
                                          <p:to>
                                            <p:strVal val="visible"/>
                                          </p:to>
                                        </p:set>
                                        <p:anim calcmode="lin" valueType="num">
                                          <p:cBhvr additive="base">
                                            <p:cTn id="124" dur="300"/>
                                            <p:tgtEl>
                                              <p:spTgt spid="3"/>
                                            </p:tgtEl>
                                            <p:attrNameLst>
                                              <p:attrName>ppt_x</p:attrName>
                                            </p:attrNameLst>
                                          </p:cBhvr>
                                          <p:tavLst>
                                            <p:tav tm="0">
                                              <p:val>
                                                <p:strVal val="#ppt_x-#ppt_w*1.125000"/>
                                              </p:val>
                                            </p:tav>
                                            <p:tav tm="100000">
                                              <p:val>
                                                <p:strVal val="#ppt_x"/>
                                              </p:val>
                                            </p:tav>
                                          </p:tavLst>
                                        </p:anim>
                                        <p:animEffect transition="in" filter="wipe(right)">
                                          <p:cBhvr>
                                            <p:cTn id="125" dur="300"/>
                                            <p:tgtEl>
                                              <p:spTgt spid="3"/>
                                            </p:tgtEl>
                                          </p:cBhvr>
                                        </p:animEffect>
                                      </p:childTnLst>
                                    </p:cTn>
                                  </p:par>
                                </p:childTnLst>
                              </p:cTn>
                            </p:par>
                            <p:par>
                              <p:cTn id="126" fill="hold">
                                <p:stCondLst>
                                  <p:cond delay="4500"/>
                                </p:stCondLst>
                                <p:childTnLst>
                                  <p:par>
                                    <p:cTn id="127" presetID="2" presetClass="entr" presetSubtype="2" fill="hold" grpId="0" nodeType="afterEffect">
                                      <p:stCondLst>
                                        <p:cond delay="0"/>
                                      </p:stCondLst>
                                      <p:childTnLst>
                                        <p:set>
                                          <p:cBhvr>
                                            <p:cTn id="128" dur="1" fill="hold">
                                              <p:stCondLst>
                                                <p:cond delay="0"/>
                                              </p:stCondLst>
                                            </p:cTn>
                                            <p:tgtEl>
                                              <p:spTgt spid="10"/>
                                            </p:tgtEl>
                                            <p:attrNameLst>
                                              <p:attrName>style.visibility</p:attrName>
                                            </p:attrNameLst>
                                          </p:cBhvr>
                                          <p:to>
                                            <p:strVal val="visible"/>
                                          </p:to>
                                        </p:set>
                                        <p:anim calcmode="lin" valueType="num">
                                          <p:cBhvr additive="base">
                                            <p:cTn id="129" dur="500" fill="hold"/>
                                            <p:tgtEl>
                                              <p:spTgt spid="10"/>
                                            </p:tgtEl>
                                            <p:attrNameLst>
                                              <p:attrName>ppt_x</p:attrName>
                                            </p:attrNameLst>
                                          </p:cBhvr>
                                          <p:tavLst>
                                            <p:tav tm="0">
                                              <p:val>
                                                <p:strVal val="1+#ppt_w/2"/>
                                              </p:val>
                                            </p:tav>
                                            <p:tav tm="100000">
                                              <p:val>
                                                <p:strVal val="#ppt_x"/>
                                              </p:val>
                                            </p:tav>
                                          </p:tavLst>
                                        </p:anim>
                                        <p:anim calcmode="lin" valueType="num">
                                          <p:cBhvr additive="base">
                                            <p:cTn id="130" dur="500" fill="hold"/>
                                            <p:tgtEl>
                                              <p:spTgt spid="10"/>
                                            </p:tgtEl>
                                            <p:attrNameLst>
                                              <p:attrName>ppt_y</p:attrName>
                                            </p:attrNameLst>
                                          </p:cBhvr>
                                          <p:tavLst>
                                            <p:tav tm="0">
                                              <p:val>
                                                <p:strVal val="#ppt_y"/>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31"/>
                                            </p:tgtEl>
                                            <p:attrNameLst>
                                              <p:attrName>style.visibility</p:attrName>
                                            </p:attrNameLst>
                                          </p:cBhvr>
                                          <p:to>
                                            <p:strVal val="visible"/>
                                          </p:to>
                                        </p:set>
                                        <p:anim calcmode="lin" valueType="num">
                                          <p:cBhvr>
                                            <p:cTn id="133" dur="500" fill="hold"/>
                                            <p:tgtEl>
                                              <p:spTgt spid="31"/>
                                            </p:tgtEl>
                                            <p:attrNameLst>
                                              <p:attrName>ppt_w</p:attrName>
                                            </p:attrNameLst>
                                          </p:cBhvr>
                                          <p:tavLst>
                                            <p:tav tm="0">
                                              <p:val>
                                                <p:fltVal val="0"/>
                                              </p:val>
                                            </p:tav>
                                            <p:tav tm="100000">
                                              <p:val>
                                                <p:strVal val="#ppt_w"/>
                                              </p:val>
                                            </p:tav>
                                          </p:tavLst>
                                        </p:anim>
                                        <p:anim calcmode="lin" valueType="num">
                                          <p:cBhvr>
                                            <p:cTn id="134" dur="500" fill="hold"/>
                                            <p:tgtEl>
                                              <p:spTgt spid="31"/>
                                            </p:tgtEl>
                                            <p:attrNameLst>
                                              <p:attrName>ppt_h</p:attrName>
                                            </p:attrNameLst>
                                          </p:cBhvr>
                                          <p:tavLst>
                                            <p:tav tm="0">
                                              <p:val>
                                                <p:fltVal val="0"/>
                                              </p:val>
                                            </p:tav>
                                            <p:tav tm="100000">
                                              <p:val>
                                                <p:strVal val="#ppt_h"/>
                                              </p:val>
                                            </p:tav>
                                          </p:tavLst>
                                        </p:anim>
                                        <p:animEffect transition="in" filter="fade">
                                          <p:cBhvr>
                                            <p:cTn id="135" dur="500"/>
                                            <p:tgtEl>
                                              <p:spTgt spid="31"/>
                                            </p:tgtEl>
                                          </p:cBhvr>
                                        </p:animEffect>
                                        <p:anim calcmode="lin" valueType="num">
                                          <p:cBhvr>
                                            <p:cTn id="136" dur="500" fill="hold"/>
                                            <p:tgtEl>
                                              <p:spTgt spid="31"/>
                                            </p:tgtEl>
                                            <p:attrNameLst>
                                              <p:attrName>ppt_x</p:attrName>
                                            </p:attrNameLst>
                                          </p:cBhvr>
                                          <p:tavLst>
                                            <p:tav tm="0">
                                              <p:val>
                                                <p:fltVal val="0.5"/>
                                              </p:val>
                                            </p:tav>
                                            <p:tav tm="100000">
                                              <p:val>
                                                <p:strVal val="#ppt_x"/>
                                              </p:val>
                                            </p:tav>
                                          </p:tavLst>
                                        </p:anim>
                                        <p:anim calcmode="lin" valueType="num">
                                          <p:cBhvr>
                                            <p:cTn id="137" dur="500" fill="hold"/>
                                            <p:tgtEl>
                                              <p:spTgt spid="31"/>
                                            </p:tgtEl>
                                            <p:attrNameLst>
                                              <p:attrName>ppt_y</p:attrName>
                                            </p:attrNameLst>
                                          </p:cBhvr>
                                          <p:tavLst>
                                            <p:tav tm="0">
                                              <p:val>
                                                <p:fltVal val="0.5"/>
                                              </p:val>
                                            </p:tav>
                                            <p:tav tm="100000">
                                              <p:val>
                                                <p:strVal val="#ppt_y"/>
                                              </p:val>
                                            </p:tav>
                                          </p:tavLst>
                                        </p:anim>
                                      </p:childTnLst>
                                    </p:cTn>
                                  </p:par>
                                  <p:par>
                                    <p:cTn id="138" presetID="12" presetClass="entr" presetSubtype="2" fill="hold" grpId="0" nodeType="withEffect">
                                      <p:stCondLst>
                                        <p:cond delay="0"/>
                                      </p:stCondLst>
                                      <p:childTnLst>
                                        <p:set>
                                          <p:cBhvr>
                                            <p:cTn id="139" dur="1" fill="hold">
                                              <p:stCondLst>
                                                <p:cond delay="0"/>
                                              </p:stCondLst>
                                            </p:cTn>
                                            <p:tgtEl>
                                              <p:spTgt spid="14"/>
                                            </p:tgtEl>
                                            <p:attrNameLst>
                                              <p:attrName>style.visibility</p:attrName>
                                            </p:attrNameLst>
                                          </p:cBhvr>
                                          <p:to>
                                            <p:strVal val="visible"/>
                                          </p:to>
                                        </p:set>
                                        <p:anim calcmode="lin" valueType="num">
                                          <p:cBhvr additive="base">
                                            <p:cTn id="140" dur="300"/>
                                            <p:tgtEl>
                                              <p:spTgt spid="14"/>
                                            </p:tgtEl>
                                            <p:attrNameLst>
                                              <p:attrName>ppt_x</p:attrName>
                                            </p:attrNameLst>
                                          </p:cBhvr>
                                          <p:tavLst>
                                            <p:tav tm="0">
                                              <p:val>
                                                <p:strVal val="#ppt_x+#ppt_w*1.125000"/>
                                              </p:val>
                                            </p:tav>
                                            <p:tav tm="100000">
                                              <p:val>
                                                <p:strVal val="#ppt_x"/>
                                              </p:val>
                                            </p:tav>
                                          </p:tavLst>
                                        </p:anim>
                                        <p:animEffect transition="in" filter="wipe(left)">
                                          <p:cBhvr>
                                            <p:cTn id="141" dur="300"/>
                                            <p:tgtEl>
                                              <p:spTgt spid="14"/>
                                            </p:tgtEl>
                                          </p:cBhvr>
                                        </p:animEffect>
                                      </p:childTnLst>
                                    </p:cTn>
                                  </p:par>
                                  <p:par>
                                    <p:cTn id="142" presetID="12" presetClass="entr" presetSubtype="2" fill="hold" grpId="0" nodeType="withEffect">
                                      <p:stCondLst>
                                        <p:cond delay="200"/>
                                      </p:stCondLst>
                                      <p:childTnLst>
                                        <p:set>
                                          <p:cBhvr>
                                            <p:cTn id="143" dur="1" fill="hold">
                                              <p:stCondLst>
                                                <p:cond delay="0"/>
                                              </p:stCondLst>
                                            </p:cTn>
                                            <p:tgtEl>
                                              <p:spTgt spid="5"/>
                                            </p:tgtEl>
                                            <p:attrNameLst>
                                              <p:attrName>style.visibility</p:attrName>
                                            </p:attrNameLst>
                                          </p:cBhvr>
                                          <p:to>
                                            <p:strVal val="visible"/>
                                          </p:to>
                                        </p:set>
                                        <p:anim calcmode="lin" valueType="num">
                                          <p:cBhvr additive="base">
                                            <p:cTn id="144" dur="300"/>
                                            <p:tgtEl>
                                              <p:spTgt spid="5"/>
                                            </p:tgtEl>
                                            <p:attrNameLst>
                                              <p:attrName>ppt_x</p:attrName>
                                            </p:attrNameLst>
                                          </p:cBhvr>
                                          <p:tavLst>
                                            <p:tav tm="0">
                                              <p:val>
                                                <p:strVal val="#ppt_x+#ppt_w*1.125000"/>
                                              </p:val>
                                            </p:tav>
                                            <p:tav tm="100000">
                                              <p:val>
                                                <p:strVal val="#ppt_x"/>
                                              </p:val>
                                            </p:tav>
                                          </p:tavLst>
                                        </p:anim>
                                        <p:animEffect transition="in" filter="wipe(left)">
                                          <p:cBhvr>
                                            <p:cTn id="145"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bldLvl="0" animBg="1"/>
          <p:bldP spid="10" grpId="0" bldLvl="0" animBg="1"/>
          <p:bldP spid="14" grpId="0"/>
          <p:bldP spid="15" grpId="0"/>
          <p:bldP spid="16" grpId="0"/>
          <p:bldP spid="17" grpId="0"/>
          <p:bldP spid="18" grpId="0"/>
          <p:bldP spid="19" grpId="0"/>
          <p:bldP spid="20" grpId="0" bldLvl="0" animBg="1"/>
          <p:bldP spid="24" grpId="0"/>
          <p:bldP spid="25" grpId="0"/>
          <p:bldP spid="26" grpId="0" bldLvl="0" animBg="1"/>
          <p:bldP spid="27" grpId="0" bldLvl="0" animBg="1"/>
          <p:bldP spid="28" grpId="0" bldLvl="0" animBg="1"/>
          <p:bldP spid="29" grpId="0" bldLvl="0" animBg="1"/>
          <p:bldP spid="30" grpId="0" bldLvl="0" animBg="1"/>
          <p:bldP spid="31" grpId="0" bldLvl="0" animBg="1"/>
          <p:bldP spid="34" grpId="0" bldLvl="0" animBg="1"/>
          <p:bldP spid="35" grpId="0"/>
          <p:bldP spid="3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862508" y="32292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TextBox 34"/>
          <p:cNvSpPr txBox="1"/>
          <p:nvPr/>
        </p:nvSpPr>
        <p:spPr>
          <a:xfrm>
            <a:off x="1211943" y="275107"/>
            <a:ext cx="1755609" cy="502766"/>
          </a:xfrm>
          <a:prstGeom prst="rect">
            <a:avLst/>
          </a:prstGeom>
          <a:noFill/>
        </p:spPr>
        <p:txBody>
          <a:bodyPr wrap="none" rtlCol="0">
            <a:spAutoFit/>
          </a:bodyPr>
          <a:lstStyle/>
          <a:p>
            <a:r>
              <a:rPr lang="zh-CN" altLang="en-US" sz="2665" spc="400">
                <a:latin typeface="方正兰亭细黑_GBK" pitchFamily="2" charset="-122"/>
                <a:ea typeface="方正兰亭细黑_GBK" pitchFamily="2" charset="-122"/>
              </a:rPr>
              <a:t>实现功能</a:t>
            </a:r>
            <a:endParaRPr lang="zh-CN" altLang="en-US" sz="2665" spc="400" dirty="0">
              <a:latin typeface="方正兰亭细黑_GBK" pitchFamily="2" charset="-122"/>
              <a:ea typeface="方正兰亭细黑_GBK" pitchFamily="2" charset="-122"/>
            </a:endParaRPr>
          </a:p>
        </p:txBody>
      </p:sp>
      <p:sp>
        <p:nvSpPr>
          <p:cNvPr id="36" name="TextBox 35"/>
          <p:cNvSpPr txBox="1"/>
          <p:nvPr/>
        </p:nvSpPr>
        <p:spPr>
          <a:xfrm>
            <a:off x="3187889" y="357181"/>
            <a:ext cx="1601721" cy="420564"/>
          </a:xfrm>
          <a:prstGeom prst="rect">
            <a:avLst/>
          </a:prstGeom>
          <a:noFill/>
        </p:spPr>
        <p:txBody>
          <a:bodyPr wrap="none" rtlCol="0">
            <a:spAutoFit/>
          </a:bodyPr>
          <a:lstStyle/>
          <a:p>
            <a:r>
              <a:rPr lang="en-US" altLang="zh-CN" sz="2135">
                <a:solidFill>
                  <a:srgbClr val="C00000"/>
                </a:solidFill>
                <a:latin typeface="Kozuka Gothic Pro R" pitchFamily="34" charset="-128"/>
                <a:ea typeface="Kozuka Gothic Pro R" pitchFamily="34" charset="-128"/>
              </a:rPr>
              <a:t>FUNCTION</a:t>
            </a:r>
            <a:endParaRPr lang="zh-CN" altLang="en-US" sz="2135" dirty="0">
              <a:solidFill>
                <a:srgbClr val="C00000"/>
              </a:solidFill>
              <a:latin typeface="Kozuka Gothic Pro R" pitchFamily="34" charset="-128"/>
              <a:ea typeface="Kozuka Gothic Pro R" pitchFamily="34" charset="-128"/>
            </a:endParaRPr>
          </a:p>
        </p:txBody>
      </p:sp>
      <p:cxnSp>
        <p:nvCxnSpPr>
          <p:cNvPr id="37" name="直接连接符 36"/>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2508" y="947375"/>
            <a:ext cx="9944100" cy="5438775"/>
          </a:xfrm>
          <a:prstGeom prst="rect">
            <a:avLst/>
          </a:prstGeom>
        </p:spPr>
      </p:pic>
      <p:pic>
        <p:nvPicPr>
          <p:cNvPr id="3" name="图片 2" descr="红绿灯"/>
          <p:cNvPicPr>
            <a:picLocks noChangeAspect="1"/>
          </p:cNvPicPr>
          <p:nvPr/>
        </p:nvPicPr>
        <p:blipFill>
          <a:blip r:embed="rId2"/>
          <a:stretch>
            <a:fillRect/>
          </a:stretch>
        </p:blipFill>
        <p:spPr>
          <a:xfrm>
            <a:off x="1121410" y="2507615"/>
            <a:ext cx="890905" cy="686435"/>
          </a:xfrm>
          <a:prstGeom prst="rect">
            <a:avLst/>
          </a:prstGeom>
        </p:spPr>
      </p:pic>
      <p:pic>
        <p:nvPicPr>
          <p:cNvPr id="4" name="图片 3" descr="交警手势"/>
          <p:cNvPicPr>
            <a:picLocks noChangeAspect="1"/>
          </p:cNvPicPr>
          <p:nvPr/>
        </p:nvPicPr>
        <p:blipFill>
          <a:blip r:embed="rId3"/>
          <a:srcRect t="20667" r="42" b="15667"/>
          <a:stretch>
            <a:fillRect/>
          </a:stretch>
        </p:blipFill>
        <p:spPr>
          <a:xfrm>
            <a:off x="1074420" y="3947160"/>
            <a:ext cx="985520" cy="628015"/>
          </a:xfrm>
          <a:prstGeom prst="rect">
            <a:avLst/>
          </a:prstGeom>
        </p:spPr>
      </p:pic>
      <p:pic>
        <p:nvPicPr>
          <p:cNvPr id="5" name="图片 4" descr="信号拍"/>
          <p:cNvPicPr>
            <a:picLocks noChangeAspect="1"/>
          </p:cNvPicPr>
          <p:nvPr/>
        </p:nvPicPr>
        <p:blipFill>
          <a:blip r:embed="rId4"/>
          <a:stretch>
            <a:fillRect/>
          </a:stretch>
        </p:blipFill>
        <p:spPr>
          <a:xfrm>
            <a:off x="1135380" y="5282565"/>
            <a:ext cx="876935" cy="876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p:bldP spid="36" grpId="0"/>
    </p:bldLst>
  </p:timing>
</p:sld>
</file>

<file path=ppt/tags/tag1.xml><?xml version="1.0" encoding="utf-8"?>
<p:tagLst xmlns:p="http://schemas.openxmlformats.org/presentationml/2006/main">
  <p:tag name="SELECTED" val="True"/>
</p:tagLst>
</file>

<file path=ppt/tags/tag10.xml><?xml version="1.0" encoding="utf-8"?>
<p:tagLst xmlns:p="http://schemas.openxmlformats.org/presentationml/2006/main">
  <p:tag name="SELECTED" val="True"/>
</p:tagLst>
</file>

<file path=ppt/tags/tag11.xml><?xml version="1.0" encoding="utf-8"?>
<p:tagLst xmlns:p="http://schemas.openxmlformats.org/presentationml/2006/main">
  <p:tag name="SELECTED" val="True"/>
</p:tagLst>
</file>

<file path=ppt/tags/tag12.xml><?xml version="1.0" encoding="utf-8"?>
<p:tagLst xmlns:p="http://schemas.openxmlformats.org/presentationml/2006/main">
  <p:tag name="SELECTED" val="True"/>
</p:tagLst>
</file>

<file path=ppt/tags/tag13.xml><?xml version="1.0" encoding="utf-8"?>
<p:tagLst xmlns:p="http://schemas.openxmlformats.org/presentationml/2006/main">
  <p:tag name="SELECTED" val="True"/>
</p:tagLst>
</file>

<file path=ppt/tags/tag14.xml><?xml version="1.0" encoding="utf-8"?>
<p:tagLst xmlns:p="http://schemas.openxmlformats.org/presentationml/2006/main">
  <p:tag name="SELECTED" val="True"/>
</p:tagLst>
</file>

<file path=ppt/tags/tag2.xml><?xml version="1.0" encoding="utf-8"?>
<p:tagLst xmlns:p="http://schemas.openxmlformats.org/presentationml/2006/main">
  <p:tag name="KSO_WM_UNIT_TABLE_BEAUTIFY" val="smartTable{7e606b56-eb53-40e8-afce-1bb8b79b9ab0}"/>
</p:tagLst>
</file>

<file path=ppt/tags/tag3.xml><?xml version="1.0" encoding="utf-8"?>
<p:tagLst xmlns:p="http://schemas.openxmlformats.org/presentationml/2006/main">
  <p:tag name="SELECTED" val="True"/>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SELECTED" val="True"/>
</p:tagLst>
</file>

<file path=ppt/tags/tag6.xml><?xml version="1.0" encoding="utf-8"?>
<p:tagLst xmlns:p="http://schemas.openxmlformats.org/presentationml/2006/main">
  <p:tag name="SELECTED" val="True"/>
</p:tagLst>
</file>

<file path=ppt/tags/tag7.xml><?xml version="1.0" encoding="utf-8"?>
<p:tagLst xmlns:p="http://schemas.openxmlformats.org/presentationml/2006/main">
  <p:tag name="SELECTED" val="True"/>
</p:tagLst>
</file>

<file path=ppt/tags/tag8.xml><?xml version="1.0" encoding="utf-8"?>
<p:tagLst xmlns:p="http://schemas.openxmlformats.org/presentationml/2006/main">
  <p:tag name="SELECTED" val="True"/>
</p:tagLst>
</file>

<file path=ppt/tags/tag9.xml><?xml version="1.0" encoding="utf-8"?>
<p:tagLst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2608</Words>
  <Application>WPS 演示</Application>
  <PresentationFormat>宽屏</PresentationFormat>
  <Paragraphs>287</Paragraphs>
  <Slides>18</Slides>
  <Notes>22</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18</vt:i4>
      </vt:variant>
    </vt:vector>
  </HeadingPairs>
  <TitlesOfParts>
    <vt:vector size="41" baseType="lpstr">
      <vt:lpstr>Arial</vt:lpstr>
      <vt:lpstr>宋体</vt:lpstr>
      <vt:lpstr>Wingdings</vt:lpstr>
      <vt:lpstr>方正兰亭粗黑_GBK</vt:lpstr>
      <vt:lpstr>黑体</vt:lpstr>
      <vt:lpstr>方正超粗黑简体</vt:lpstr>
      <vt:lpstr>微软雅黑</vt:lpstr>
      <vt:lpstr>Kozuka Gothic Pro R</vt:lpstr>
      <vt:lpstr>Yu Gothic</vt:lpstr>
      <vt:lpstr>方正兰亭细黑_GBK</vt:lpstr>
      <vt:lpstr>Watford DB</vt:lpstr>
      <vt:lpstr>造字工房劲黑（非商用）常规体</vt:lpstr>
      <vt:lpstr>Times New Roman</vt:lpstr>
      <vt:lpstr>方正兰亭细黑_GBK_M</vt:lpstr>
      <vt:lpstr>Segoe UI</vt:lpstr>
      <vt:lpstr>等线</vt:lpstr>
      <vt:lpstr>等线 Light</vt:lpstr>
      <vt:lpstr>Arial Unicode MS</vt:lpstr>
      <vt:lpstr>-apple-system</vt:lpstr>
      <vt:lpstr>LaTeX</vt:lpstr>
      <vt:lpstr>造字工房俊雅锐宋体验版常规体</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LYW</cp:lastModifiedBy>
  <cp:revision>38</cp:revision>
  <dcterms:created xsi:type="dcterms:W3CDTF">2017-05-14T08:55:00Z</dcterms:created>
  <dcterms:modified xsi:type="dcterms:W3CDTF">2022-03-10T07:48:07Z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